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65" r:id="rId12"/>
    <p:sldId id="279" r:id="rId13"/>
    <p:sldId id="278" r:id="rId14"/>
    <p:sldId id="277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8AD6"/>
    <a:srgbClr val="156082"/>
    <a:srgbClr val="155E80"/>
    <a:srgbClr val="83FFF0"/>
    <a:srgbClr val="FBFBFB"/>
    <a:srgbClr val="70DDCD"/>
    <a:srgbClr val="41837B"/>
    <a:srgbClr val="63C2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8CEF27-BE1E-4489-8377-2FD558DB83C6}" v="3" dt="2024-11-04T21:14:57.7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84"/>
    <p:restoredTop sz="95728"/>
  </p:normalViewPr>
  <p:slideViewPr>
    <p:cSldViewPr snapToGrid="0">
      <p:cViewPr varScale="1">
        <p:scale>
          <a:sx n="86" d="100"/>
          <a:sy n="86" d="100"/>
        </p:scale>
        <p:origin x="5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scila da Silva Pereira" userId="717b19660b32f93d" providerId="LiveId" clId="{CF8CEF27-BE1E-4489-8377-2FD558DB83C6}"/>
    <pc:docChg chg="undo custSel addSld modSld">
      <pc:chgData name="Priscila da Silva Pereira" userId="717b19660b32f93d" providerId="LiveId" clId="{CF8CEF27-BE1E-4489-8377-2FD558DB83C6}" dt="2024-11-04T21:17:37.181" v="20" actId="12788"/>
      <pc:docMkLst>
        <pc:docMk/>
      </pc:docMkLst>
      <pc:sldChg chg="addSp delSp modSp mod">
        <pc:chgData name="Priscila da Silva Pereira" userId="717b19660b32f93d" providerId="LiveId" clId="{CF8CEF27-BE1E-4489-8377-2FD558DB83C6}" dt="2024-11-04T21:13:44.291" v="7" actId="1440"/>
        <pc:sldMkLst>
          <pc:docMk/>
          <pc:sldMk cId="2531264271" sldId="265"/>
        </pc:sldMkLst>
        <pc:picChg chg="add mod">
          <ac:chgData name="Priscila da Silva Pereira" userId="717b19660b32f93d" providerId="LiveId" clId="{CF8CEF27-BE1E-4489-8377-2FD558DB83C6}" dt="2024-11-04T21:13:44.291" v="7" actId="1440"/>
          <ac:picMkLst>
            <pc:docMk/>
            <pc:sldMk cId="2531264271" sldId="265"/>
            <ac:picMk id="3" creationId="{4224DA6C-F197-3036-0823-3ED91A76DC84}"/>
          </ac:picMkLst>
        </pc:picChg>
        <pc:picChg chg="del">
          <ac:chgData name="Priscila da Silva Pereira" userId="717b19660b32f93d" providerId="LiveId" clId="{CF8CEF27-BE1E-4489-8377-2FD558DB83C6}" dt="2024-11-04T21:13:13.711" v="2" actId="478"/>
          <ac:picMkLst>
            <pc:docMk/>
            <pc:sldMk cId="2531264271" sldId="265"/>
            <ac:picMk id="1026" creationId="{9757E7BE-7D24-B2C2-4BC4-31E23544E6D7}"/>
          </ac:picMkLst>
        </pc:picChg>
      </pc:sldChg>
      <pc:sldChg chg="addSp delSp modSp add mod">
        <pc:chgData name="Priscila da Silva Pereira" userId="717b19660b32f93d" providerId="LiveId" clId="{CF8CEF27-BE1E-4489-8377-2FD558DB83C6}" dt="2024-11-04T21:17:37.181" v="20" actId="12788"/>
        <pc:sldMkLst>
          <pc:docMk/>
          <pc:sldMk cId="2412694721" sldId="278"/>
        </pc:sldMkLst>
        <pc:picChg chg="add mod">
          <ac:chgData name="Priscila da Silva Pereira" userId="717b19660b32f93d" providerId="LiveId" clId="{CF8CEF27-BE1E-4489-8377-2FD558DB83C6}" dt="2024-11-04T21:17:37.181" v="20" actId="12788"/>
          <ac:picMkLst>
            <pc:docMk/>
            <pc:sldMk cId="2412694721" sldId="278"/>
            <ac:picMk id="3" creationId="{3DA968A0-2474-0887-E69A-32639A8E0FFE}"/>
          </ac:picMkLst>
        </pc:picChg>
        <pc:picChg chg="del">
          <ac:chgData name="Priscila da Silva Pereira" userId="717b19660b32f93d" providerId="LiveId" clId="{CF8CEF27-BE1E-4489-8377-2FD558DB83C6}" dt="2024-11-04T21:14:57.702" v="13" actId="478"/>
          <ac:picMkLst>
            <pc:docMk/>
            <pc:sldMk cId="2412694721" sldId="278"/>
            <ac:picMk id="1026" creationId="{ECC3814F-840E-5677-B404-C3243D358222}"/>
          </ac:picMkLst>
        </pc:picChg>
      </pc:sldChg>
      <pc:sldChg chg="addSp delSp modSp add mod">
        <pc:chgData name="Priscila da Silva Pereira" userId="717b19660b32f93d" providerId="LiveId" clId="{CF8CEF27-BE1E-4489-8377-2FD558DB83C6}" dt="2024-11-04T21:14:52.394" v="12" actId="1440"/>
        <pc:sldMkLst>
          <pc:docMk/>
          <pc:sldMk cId="3350526475" sldId="279"/>
        </pc:sldMkLst>
        <pc:picChg chg="add mod">
          <ac:chgData name="Priscila da Silva Pereira" userId="717b19660b32f93d" providerId="LiveId" clId="{CF8CEF27-BE1E-4489-8377-2FD558DB83C6}" dt="2024-11-04T21:14:52.394" v="12" actId="1440"/>
          <ac:picMkLst>
            <pc:docMk/>
            <pc:sldMk cId="3350526475" sldId="279"/>
            <ac:picMk id="3" creationId="{D533ED35-67BE-073E-8163-7C114A81696C}"/>
          </ac:picMkLst>
        </pc:picChg>
        <pc:picChg chg="del">
          <ac:chgData name="Priscila da Silva Pereira" userId="717b19660b32f93d" providerId="LiveId" clId="{CF8CEF27-BE1E-4489-8377-2FD558DB83C6}" dt="2024-11-04T21:13:51.437" v="8" actId="478"/>
          <ac:picMkLst>
            <pc:docMk/>
            <pc:sldMk cId="3350526475" sldId="279"/>
            <ac:picMk id="1026" creationId="{D3165C2C-BBE7-4835-66B3-DED29A79DBB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9ECF7-76CC-3E9D-C2A1-8BDC1EA18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DA2813-0137-7EE4-1E56-582142AF4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DBB317-8696-5A83-E9D7-B34FE75C3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24A-B16B-0D4B-8515-DFFBCD737DC8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91D638-4C6B-2ACE-B43B-C448B0388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C111FF-AC56-9431-461F-B68E038B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44040-8C3C-2443-8066-92A78E37B2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1649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9E1F2-9ADC-4C1C-21F7-B1AA0537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E82FC74-B031-3F1B-7764-43D4F2F6D6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999D3F-9F3A-64DA-20DF-086A34229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24A-B16B-0D4B-8515-DFFBCD737DC8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F7AC69-8F5B-5B1E-2418-1C22CDF64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85F702-E271-A8C3-1441-6889DCEA8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44040-8C3C-2443-8066-92A78E37B2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651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21D49CC-E4CA-5A61-68F6-886FD0C62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6E8ADA7-0989-3FD7-9C0F-2EC69E4AF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3FABB2-F7C8-05AC-40D0-FFE17F4EF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24A-B16B-0D4B-8515-DFFBCD737DC8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3281AF-216D-267D-DCB0-20FC4893B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F4DBBC-DBC7-DD40-7C8C-D252A7302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44040-8C3C-2443-8066-92A78E37B2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2938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1ECB1-7206-0233-0F0E-FEE1D2A3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2BEB61-0E66-7029-EA2C-990F519C2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5C8430-8F5A-DEE7-B0BA-AB2C2CBEB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24A-B16B-0D4B-8515-DFFBCD737DC8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3D5EC5-223E-4576-BE33-575DC4479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392B6A-1C38-8BAD-13D1-C339A3C6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44040-8C3C-2443-8066-92A78E37B2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50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45E61-F122-496E-B52C-E972020BF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773249-0187-2B11-FE20-9A31F2541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E39157-15FF-4F1A-C3B8-3018AA8D7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24A-B16B-0D4B-8515-DFFBCD737DC8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82C23D-EE60-DD40-E5BE-E7708AAAA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4EB166-A06A-384B-F287-39D0B19A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44040-8C3C-2443-8066-92A78E37B2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411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B4224-1623-1686-431A-CE9A6E372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55BB66-8A44-E10F-FB46-4B2AADE68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3F7E9B-5BC5-C0DC-29AE-B171A5B4F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FAC832-C5B7-7224-15E4-65FE3C93B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24A-B16B-0D4B-8515-DFFBCD737DC8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C58EC2-A18C-BA21-7540-6FBC649A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A364C30-C4FC-88EF-6B67-BC7AF5E31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44040-8C3C-2443-8066-92A78E37B2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863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76975C-2637-D04F-B3DA-4C32CA1BA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E8DAD-3232-AD83-A300-7A87CD1E4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4CE5ED3-0A16-6B5A-0180-BFD18C60AC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B9CAF1C-4D46-625D-4595-C2185D9903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86868B7-3DE4-E5A3-43A3-058735AE80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A2F1C54-C3DB-5D33-F1FB-BDCCB1BC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24A-B16B-0D4B-8515-DFFBCD737DC8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412FF6A-60F1-3DFB-2356-046DD5D0F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32531AC-949B-84E7-51BF-A0E8EBA5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44040-8C3C-2443-8066-92A78E37B2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4316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F7C7B-AF25-7BD5-747B-B594B47E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2489D5E-5465-A153-54CF-DC7C656A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24A-B16B-0D4B-8515-DFFBCD737DC8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87A1E70-239C-09DA-A7A4-D5F6D00D3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7574B3F-5445-D793-883B-0AA63AF46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44040-8C3C-2443-8066-92A78E37B2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7234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68173B8-524B-F9BA-045A-70AF44137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24A-B16B-0D4B-8515-DFFBCD737DC8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12D1130-AA76-D927-73D7-DD1A59FBB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DA08EF-AC6C-0595-7F85-DF66E69BE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44040-8C3C-2443-8066-92A78E37B2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76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C1F6D-C815-2298-DB7F-B5E5637FC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354E24-1D84-B6C4-771D-1035F8F4E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27B5FC-5ACC-7621-A86C-FF8DA1BBA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CB2CDA3-6B2B-6335-7A05-6770DA418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24A-B16B-0D4B-8515-DFFBCD737DC8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7CF4FDB-33A0-7D54-ECC0-EE6D3483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251B4BA-4DC8-329A-1BC1-CA27B26CB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44040-8C3C-2443-8066-92A78E37B2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9701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A2215-DCDD-DF7D-C2E8-C54A3BFE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3EEAF72-B0AE-0AD8-5E0B-CB9C79AC1D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0BD82EC-B970-2DE9-F107-71513C979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F1463AE-6084-278F-8E03-41AF15E5D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24A-B16B-0D4B-8515-DFFBCD737DC8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A91480A-D711-3799-DB30-1DF225B3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1B22CF1-C679-3959-0CAA-D69064652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44040-8C3C-2443-8066-92A78E37B2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1442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AD15EA0-74A9-8488-62E2-32FC08C7A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C7E3F57-83DC-19A3-3A26-7E3E8FA5B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63B3CE-BDE9-5820-3010-C3E07E688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62924A-B16B-0D4B-8515-DFFBCD737DC8}" type="datetimeFigureOut">
              <a:rPr lang="pt-BR" smtClean="0"/>
              <a:t>04/11/2024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423089-C0F8-64D1-2244-40DE3AC50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AED46A-4069-3DBD-C641-54B9B2F714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744040-8C3C-2443-8066-92A78E37B2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8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3.sv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1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9.png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13372798-hd_1920_1080_60fps" descr="13372798-hd_1920_1080_60fps">
            <a:hlinkClick r:id="" action="ppaction://media"/>
            <a:extLst>
              <a:ext uri="{FF2B5EF4-FFF2-40B4-BE49-F238E27FC236}">
                <a16:creationId xmlns:a16="http://schemas.microsoft.com/office/drawing/2014/main" id="{20EFB140-C341-FDF1-8E7C-9B39B6B563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5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F89EE4-4DC0-FAE7-8C4A-00F672D496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023" y="2338251"/>
            <a:ext cx="10541725" cy="2374288"/>
          </a:xfrm>
          <a:noFill/>
        </p:spPr>
        <p:txBody>
          <a:bodyPr anchor="ctr">
            <a:norm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Monitoramento de linhas de transporte </a:t>
            </a:r>
            <a:br>
              <a:rPr lang="pt-BR" sz="4800" dirty="0">
                <a:solidFill>
                  <a:schemeClr val="bg1"/>
                </a:solidFill>
              </a:rPr>
            </a:br>
            <a:r>
              <a:rPr lang="pt-BR" sz="4800" dirty="0">
                <a:solidFill>
                  <a:schemeClr val="bg1"/>
                </a:solidFill>
              </a:rPr>
              <a:t>e fluxo de pessoas na cidade de </a:t>
            </a:r>
            <a:br>
              <a:rPr lang="pt-BR" sz="4800" dirty="0">
                <a:solidFill>
                  <a:schemeClr val="bg1"/>
                </a:solidFill>
              </a:rPr>
            </a:br>
            <a:r>
              <a:rPr lang="pt-BR" sz="4800" dirty="0">
                <a:solidFill>
                  <a:schemeClr val="bg1"/>
                </a:solidFill>
              </a:rPr>
              <a:t>São Paulo - SP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16DAC6-C575-DEB7-02D8-0C33317FDF31}"/>
              </a:ext>
            </a:extLst>
          </p:cNvPr>
          <p:cNvSpPr/>
          <p:nvPr/>
        </p:nvSpPr>
        <p:spPr>
          <a:xfrm>
            <a:off x="0" y="6348549"/>
            <a:ext cx="12192000" cy="509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4A23E4-1BA9-1B40-EC5B-01BCC594E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3698" y="403150"/>
            <a:ext cx="9078628" cy="289181"/>
          </a:xfrm>
        </p:spPr>
        <p:txBody>
          <a:bodyPr anchor="ctr">
            <a:normAutofit/>
          </a:bodyPr>
          <a:lstStyle/>
          <a:p>
            <a:r>
              <a:rPr lang="pt-BR" sz="1100" spc="300" dirty="0">
                <a:solidFill>
                  <a:srgbClr val="FFFFFF"/>
                </a:solidFill>
              </a:rPr>
              <a:t>FACULDADE FIA DE ADMINISTRAÇÃO E NEGÓCIOS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194EAD0-2E4A-F987-A364-88B11AC3A2BD}"/>
              </a:ext>
            </a:extLst>
          </p:cNvPr>
          <p:cNvSpPr txBox="1"/>
          <p:nvPr/>
        </p:nvSpPr>
        <p:spPr>
          <a:xfrm>
            <a:off x="415044" y="6492241"/>
            <a:ext cx="1143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spc="600" dirty="0">
                <a:solidFill>
                  <a:schemeClr val="bg1"/>
                </a:solidFill>
              </a:rPr>
              <a:t>PRISCILA PEREIRA   |  RAFAEL  SOUZA  |  VANESSA DUTRA 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B034927A-6870-CDA8-5E4D-E4832AA1BC2E}"/>
              </a:ext>
            </a:extLst>
          </p:cNvPr>
          <p:cNvSpPr txBox="1">
            <a:spLocks/>
          </p:cNvSpPr>
          <p:nvPr/>
        </p:nvSpPr>
        <p:spPr>
          <a:xfrm>
            <a:off x="4742450" y="1640308"/>
            <a:ext cx="2781126" cy="31912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pt-BR" sz="1100" spc="300" dirty="0">
                <a:solidFill>
                  <a:srgbClr val="FFFFFF"/>
                </a:solidFill>
                <a:latin typeface="+mj-lt"/>
              </a:rPr>
              <a:t>Pós-Graduação Lato Sensu 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DDF29DF1-1A3F-FF20-365B-A2BFFC222E1D}"/>
              </a:ext>
            </a:extLst>
          </p:cNvPr>
          <p:cNvSpPr txBox="1">
            <a:spLocks/>
          </p:cNvSpPr>
          <p:nvPr/>
        </p:nvSpPr>
        <p:spPr>
          <a:xfrm>
            <a:off x="4002326" y="715045"/>
            <a:ext cx="4235247" cy="289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100" spc="300" dirty="0">
                <a:solidFill>
                  <a:srgbClr val="FFFFFF"/>
                </a:solidFill>
                <a:latin typeface="+mj-lt"/>
              </a:rPr>
              <a:t>TRABALHO DE CONCLUSÃO DE CURSO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8E55600C-1A99-32BD-DA0D-2622EEC729FF}"/>
              </a:ext>
            </a:extLst>
          </p:cNvPr>
          <p:cNvSpPr txBox="1">
            <a:spLocks/>
          </p:cNvSpPr>
          <p:nvPr/>
        </p:nvSpPr>
        <p:spPr>
          <a:xfrm>
            <a:off x="2795455" y="2047462"/>
            <a:ext cx="6675116" cy="31912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pt-BR" sz="1200" b="1" spc="300" dirty="0">
                <a:solidFill>
                  <a:schemeClr val="accent1"/>
                </a:solidFill>
                <a:latin typeface="+mj-lt"/>
              </a:rPr>
              <a:t>ESPECIALIZAÇÃO EM ANÁLISE DE BIG DATA - DATA ENGINEERING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BAE499C8-4BD9-795A-DC8D-A67E2D671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981" y="5436296"/>
            <a:ext cx="1670221" cy="47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8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5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4C3BBBD-5E6A-0EF8-2EF2-7336C9025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376" y="0"/>
            <a:ext cx="7722440" cy="6858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E7FD885-6472-145E-E708-FED4C9DF2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4752" y="646545"/>
            <a:ext cx="3034146" cy="950083"/>
          </a:xfrm>
        </p:spPr>
        <p:txBody>
          <a:bodyPr anchor="ctr">
            <a:noAutofit/>
          </a:bodyPr>
          <a:lstStyle/>
          <a:p>
            <a:r>
              <a:rPr lang="pt-BR" b="1" i="1" dirty="0">
                <a:solidFill>
                  <a:schemeClr val="accent1"/>
                </a:solidFill>
              </a:rPr>
              <a:t>SOLUÇÃO PROPOSTA</a:t>
            </a:r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E13EC600-CE2A-369F-30AC-43FE3119FE3D}"/>
              </a:ext>
            </a:extLst>
          </p:cNvPr>
          <p:cNvSpPr/>
          <p:nvPr/>
        </p:nvSpPr>
        <p:spPr>
          <a:xfrm>
            <a:off x="6719455" y="2396836"/>
            <a:ext cx="4987636" cy="3505200"/>
          </a:xfrm>
          <a:prstGeom prst="roundRect">
            <a:avLst>
              <a:gd name="adj" fmla="val 4019"/>
            </a:avLst>
          </a:prstGeom>
          <a:solidFill>
            <a:schemeClr val="bg1"/>
          </a:solidFill>
          <a:ln>
            <a:noFill/>
          </a:ln>
          <a:effectLst>
            <a:outerShdw blurRad="143786" algn="ctr" rotWithShape="0">
              <a:prstClr val="black">
                <a:alpha val="23092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D65828DF-DDE4-0780-D7BD-98D7296F62FA}"/>
              </a:ext>
            </a:extLst>
          </p:cNvPr>
          <p:cNvCxnSpPr>
            <a:cxnSpLocks/>
          </p:cNvCxnSpPr>
          <p:nvPr/>
        </p:nvCxnSpPr>
        <p:spPr>
          <a:xfrm flipH="1">
            <a:off x="7057566" y="1093097"/>
            <a:ext cx="1711413" cy="0"/>
          </a:xfrm>
          <a:prstGeom prst="line">
            <a:avLst/>
          </a:prstGeom>
          <a:ln>
            <a:solidFill>
              <a:srgbClr val="63C2B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A4C73EB-D024-E7E8-71F7-E479A7CE2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4755" y="1798076"/>
            <a:ext cx="4529996" cy="4047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600" dirty="0"/>
              <a:t>Captura de dados de uma base fixa (</a:t>
            </a:r>
            <a:r>
              <a:rPr lang="pt-BR" sz="1600" dirty="0" err="1"/>
              <a:t>Pass_Transp</a:t>
            </a:r>
            <a:r>
              <a:rPr lang="pt-BR" sz="1600" dirty="0"/>
              <a:t>)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4C45D0D-0807-E5F7-5310-D3D33C1A9828}"/>
              </a:ext>
            </a:extLst>
          </p:cNvPr>
          <p:cNvGrpSpPr/>
          <p:nvPr/>
        </p:nvGrpSpPr>
        <p:grpSpPr>
          <a:xfrm>
            <a:off x="10150369" y="6433795"/>
            <a:ext cx="1842041" cy="254524"/>
            <a:chOff x="5143500" y="3143250"/>
            <a:chExt cx="4136061" cy="571500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5076C3D1-3980-9811-11C7-B4B7B6B58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0" y="3143250"/>
              <a:ext cx="1905000" cy="571500"/>
            </a:xfrm>
            <a:prstGeom prst="rect">
              <a:avLst/>
            </a:prstGeom>
          </p:spPr>
        </p:pic>
        <p:pic>
          <p:nvPicPr>
            <p:cNvPr id="18" name="Gráfico 17">
              <a:extLst>
                <a:ext uri="{FF2B5EF4-FFF2-40B4-BE49-F238E27FC236}">
                  <a16:creationId xmlns:a16="http://schemas.microsoft.com/office/drawing/2014/main" id="{ADA10637-B727-3B44-59FC-232E78C19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92640" y="3151005"/>
              <a:ext cx="2486921" cy="506595"/>
            </a:xfrm>
            <a:prstGeom prst="rect">
              <a:avLst/>
            </a:prstGeom>
          </p:spPr>
        </p:pic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9E8DA86B-3CD0-63B0-D0CE-67EC0940A2EF}"/>
                </a:ext>
              </a:extLst>
            </p:cNvPr>
            <p:cNvCxnSpPr/>
            <p:nvPr/>
          </p:nvCxnSpPr>
          <p:spPr>
            <a:xfrm>
              <a:off x="6692530" y="3160645"/>
              <a:ext cx="0" cy="543339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72DD8B78-6211-DF47-BEA2-A4EEB6ACF96F}"/>
              </a:ext>
            </a:extLst>
          </p:cNvPr>
          <p:cNvGrpSpPr/>
          <p:nvPr/>
        </p:nvGrpSpPr>
        <p:grpSpPr>
          <a:xfrm>
            <a:off x="6851924" y="2525892"/>
            <a:ext cx="4730475" cy="3261320"/>
            <a:chOff x="6747073" y="2815769"/>
            <a:chExt cx="4320679" cy="2978796"/>
          </a:xfrm>
        </p:grpSpPr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84D8E2C7-A7AD-8FBD-C716-71BF4093C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7073" y="2815769"/>
              <a:ext cx="4306824" cy="1776564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A767D77-0189-4A03-D2D1-CD97E17EF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0928" y="4793230"/>
              <a:ext cx="4306824" cy="10013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2897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8CCA65D-114F-4B31-FF0E-C8BA05A7C1AA}"/>
              </a:ext>
            </a:extLst>
          </p:cNvPr>
          <p:cNvSpPr txBox="1">
            <a:spLocks/>
          </p:cNvSpPr>
          <p:nvPr/>
        </p:nvSpPr>
        <p:spPr>
          <a:xfrm>
            <a:off x="442335" y="231995"/>
            <a:ext cx="11307329" cy="9500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i="1" dirty="0">
                <a:solidFill>
                  <a:schemeClr val="accent1"/>
                </a:solidFill>
              </a:rPr>
              <a:t>DASHBOARD FINAL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C5B96FA-48CB-F13F-85E9-A5422641BE59}"/>
              </a:ext>
            </a:extLst>
          </p:cNvPr>
          <p:cNvGrpSpPr/>
          <p:nvPr/>
        </p:nvGrpSpPr>
        <p:grpSpPr>
          <a:xfrm>
            <a:off x="0" y="6327058"/>
            <a:ext cx="12192000" cy="530942"/>
            <a:chOff x="0" y="6327058"/>
            <a:chExt cx="12192000" cy="530942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5F626B4-CDBA-DE40-665B-89C1072389A3}"/>
                </a:ext>
              </a:extLst>
            </p:cNvPr>
            <p:cNvSpPr/>
            <p:nvPr/>
          </p:nvSpPr>
          <p:spPr>
            <a:xfrm>
              <a:off x="0" y="6327058"/>
              <a:ext cx="12192000" cy="5309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25D7CBC-4FFA-3E36-D478-15D289B6D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59748" y="6335339"/>
              <a:ext cx="1670221" cy="477206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4224DA6C-F197-3036-0823-3ED91A76D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978518"/>
            <a:ext cx="9080500" cy="51039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1264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9774E5-21A1-7A85-6BE7-BB0312B37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0C7128FE-D57D-CD44-C03D-BBBEC84FB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51B4695-6FDA-6158-F7B7-C7CFF95EF8C5}"/>
              </a:ext>
            </a:extLst>
          </p:cNvPr>
          <p:cNvSpPr txBox="1">
            <a:spLocks/>
          </p:cNvSpPr>
          <p:nvPr/>
        </p:nvSpPr>
        <p:spPr>
          <a:xfrm>
            <a:off x="442335" y="231995"/>
            <a:ext cx="11307329" cy="9500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i="1" dirty="0">
                <a:solidFill>
                  <a:schemeClr val="accent1"/>
                </a:solidFill>
              </a:rPr>
              <a:t>DASHBOARD FINAL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949358E-8667-BF4F-6DC0-B552F90741B4}"/>
              </a:ext>
            </a:extLst>
          </p:cNvPr>
          <p:cNvGrpSpPr/>
          <p:nvPr/>
        </p:nvGrpSpPr>
        <p:grpSpPr>
          <a:xfrm>
            <a:off x="0" y="6327058"/>
            <a:ext cx="12192000" cy="530942"/>
            <a:chOff x="0" y="6327058"/>
            <a:chExt cx="12192000" cy="530942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3030D47-1706-6D9E-ED64-73FCA2E8EC99}"/>
                </a:ext>
              </a:extLst>
            </p:cNvPr>
            <p:cNvSpPr/>
            <p:nvPr/>
          </p:nvSpPr>
          <p:spPr>
            <a:xfrm>
              <a:off x="0" y="6327058"/>
              <a:ext cx="12192000" cy="5309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B2B089C5-FEEC-17F0-9B66-8F1A5BE95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59748" y="6335339"/>
              <a:ext cx="1670221" cy="477206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533ED35-67BE-073E-8163-7C114A8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07" y="985396"/>
            <a:ext cx="9271793" cy="51726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0526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11E45-A35E-77C0-58BC-AAB337DA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n Arrow 7">
            <a:extLst>
              <a:ext uri="{FF2B5EF4-FFF2-40B4-BE49-F238E27FC236}">
                <a16:creationId xmlns:a16="http://schemas.microsoft.com/office/drawing/2014/main" id="{3B11EA29-A8A3-DB12-3250-15722F029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C8E58BF-A3EB-C3C0-308B-7310032A9352}"/>
              </a:ext>
            </a:extLst>
          </p:cNvPr>
          <p:cNvSpPr txBox="1">
            <a:spLocks/>
          </p:cNvSpPr>
          <p:nvPr/>
        </p:nvSpPr>
        <p:spPr>
          <a:xfrm>
            <a:off x="442335" y="231995"/>
            <a:ext cx="11307329" cy="9500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i="1" dirty="0">
                <a:solidFill>
                  <a:schemeClr val="accent1"/>
                </a:solidFill>
              </a:rPr>
              <a:t>DASHBOARD FINAL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3847E14-DB76-391D-F6C7-6FCAD586E520}"/>
              </a:ext>
            </a:extLst>
          </p:cNvPr>
          <p:cNvGrpSpPr/>
          <p:nvPr/>
        </p:nvGrpSpPr>
        <p:grpSpPr>
          <a:xfrm>
            <a:off x="0" y="6327058"/>
            <a:ext cx="12192000" cy="530942"/>
            <a:chOff x="0" y="6327058"/>
            <a:chExt cx="12192000" cy="530942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E632BFC-8CEF-7C8F-FCC4-28BB17FB9129}"/>
                </a:ext>
              </a:extLst>
            </p:cNvPr>
            <p:cNvSpPr/>
            <p:nvPr/>
          </p:nvSpPr>
          <p:spPr>
            <a:xfrm>
              <a:off x="0" y="6327058"/>
              <a:ext cx="12192000" cy="5309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3694EF5-B0A8-323E-F66D-1C92F18AE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59748" y="6335339"/>
              <a:ext cx="1670221" cy="477206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3DA968A0-2474-0887-E69A-32639A8E0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35" y="991743"/>
            <a:ext cx="9336665" cy="52269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2694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1D9CA-CC23-2B2E-AC6E-FF905A546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BCF8DF62-FBF5-862A-19C4-2688238CF6FD}"/>
              </a:ext>
            </a:extLst>
          </p:cNvPr>
          <p:cNvGrpSpPr/>
          <p:nvPr/>
        </p:nvGrpSpPr>
        <p:grpSpPr>
          <a:xfrm>
            <a:off x="0" y="5868955"/>
            <a:ext cx="12192000" cy="989045"/>
            <a:chOff x="0" y="5868955"/>
            <a:chExt cx="12192000" cy="989045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9894511-58E7-7640-1389-DBE6345C496E}"/>
                </a:ext>
              </a:extLst>
            </p:cNvPr>
            <p:cNvSpPr/>
            <p:nvPr/>
          </p:nvSpPr>
          <p:spPr>
            <a:xfrm>
              <a:off x="0" y="5868955"/>
              <a:ext cx="12192000" cy="9890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A4D2C9A8-CFA8-05D2-C82A-62B7D2832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59748" y="6335339"/>
              <a:ext cx="1670221" cy="477206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4276A24-851F-78C9-23D4-217F6E69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455"/>
            <a:ext cx="12192000" cy="1576446"/>
          </a:xfrm>
        </p:spPr>
        <p:txBody>
          <a:bodyPr anchor="ctr">
            <a:normAutofit/>
          </a:bodyPr>
          <a:lstStyle/>
          <a:p>
            <a:pPr algn="ctr"/>
            <a:r>
              <a:rPr lang="pt-BR" b="1" i="1" dirty="0">
                <a:solidFill>
                  <a:schemeClr val="accent1"/>
                </a:solidFill>
              </a:rPr>
              <a:t>APRENDIZADOS</a:t>
            </a:r>
            <a:r>
              <a:rPr lang="pt-BR" sz="4000" i="1" dirty="0">
                <a:solidFill>
                  <a:srgbClr val="FFFFFF"/>
                </a:solidFill>
              </a:rPr>
              <a:t> </a:t>
            </a:r>
            <a:r>
              <a:rPr lang="pt-BR" b="1" i="1" dirty="0">
                <a:solidFill>
                  <a:schemeClr val="accent1"/>
                </a:solidFill>
              </a:rPr>
              <a:t>E DIFICULDADES NO PROJETO</a:t>
            </a:r>
          </a:p>
        </p:txBody>
      </p:sp>
      <p:sp>
        <p:nvSpPr>
          <p:cNvPr id="6" name="Retângulo Arredondado 8">
            <a:extLst>
              <a:ext uri="{FF2B5EF4-FFF2-40B4-BE49-F238E27FC236}">
                <a16:creationId xmlns:a16="http://schemas.microsoft.com/office/drawing/2014/main" id="{BD373498-75C6-F8CB-02A4-E3D7D4AB7AE9}"/>
              </a:ext>
            </a:extLst>
          </p:cNvPr>
          <p:cNvSpPr/>
          <p:nvPr/>
        </p:nvSpPr>
        <p:spPr>
          <a:xfrm>
            <a:off x="1065416" y="1243346"/>
            <a:ext cx="10061168" cy="4459644"/>
          </a:xfrm>
          <a:prstGeom prst="roundRect">
            <a:avLst>
              <a:gd name="adj" fmla="val 6307"/>
            </a:avLst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457141" dist="381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E42196F2-B37E-725F-F338-88343AF37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18852"/>
              </p:ext>
            </p:extLst>
          </p:nvPr>
        </p:nvGraphicFramePr>
        <p:xfrm>
          <a:off x="1255876" y="1313168"/>
          <a:ext cx="10181619" cy="43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5987">
                  <a:extLst>
                    <a:ext uri="{9D8B030D-6E8A-4147-A177-3AD203B41FA5}">
                      <a16:colId xmlns:a16="http://schemas.microsoft.com/office/drawing/2014/main" val="1124250094"/>
                    </a:ext>
                  </a:extLst>
                </a:gridCol>
                <a:gridCol w="7785632">
                  <a:extLst>
                    <a:ext uri="{9D8B030D-6E8A-4147-A177-3AD203B41FA5}">
                      <a16:colId xmlns:a16="http://schemas.microsoft.com/office/drawing/2014/main" val="2454867149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1450" b="0" i="0" u="none" strike="noStrike" kern="1300" cap="none" spc="1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FERRAMENTAS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1450" b="0" i="0" u="none" strike="noStrike" kern="1300" cap="none" spc="1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 escolha pela ferramenta de captura de dados nos demandou muito tempo. (NIFI não funcionou) </a:t>
                      </a:r>
                      <a:endParaRPr kumimoji="0" lang="en-US" sz="1450" b="0" i="0" u="none" strike="noStrike" kern="1300" cap="none" spc="1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776927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1400" b="0" i="0" u="none" strike="noStrike" kern="1300" cap="none" spc="1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INFRA</a:t>
                      </a:r>
                      <a:endParaRPr kumimoji="0" lang="pt-BR" sz="1450" b="0" i="0" u="none" strike="noStrike" kern="1300" cap="none" spc="1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1450" b="0" i="0" u="none" strike="noStrike" kern="1300" cap="none" spc="1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As máquinas pessoais trabalharam com 100% de CPU e 100% de memória RAM.</a:t>
                      </a:r>
                      <a:endParaRPr kumimoji="0" lang="en-US" sz="1450" b="0" i="0" u="none" strike="noStrike" kern="1300" cap="none" spc="1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987065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1450" b="0" i="0" u="none" strike="noStrike" kern="1300" cap="none" spc="1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SUPORTE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1450" b="0" i="0" u="none" strike="noStrike" kern="1300" cap="none" spc="1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Pouco suporte durante o desenvolvimento do projeto.</a:t>
                      </a:r>
                      <a:endParaRPr kumimoji="0" lang="en-US" sz="1450" b="0" i="0" u="none" strike="noStrike" kern="1300" cap="none" spc="1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/>
                        <a:ea typeface="Segoe UI Symbol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46944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1450" b="0" i="0" u="none" strike="noStrike" kern="1300" cap="none" spc="1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TEMPO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50" b="0" i="0" u="none" strike="noStrike" kern="1300" cap="none" spc="1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Tempo </a:t>
                      </a:r>
                      <a:r>
                        <a:rPr kumimoji="0" lang="en-US" sz="1450" b="0" i="0" u="none" strike="noStrike" kern="1300" cap="none" spc="1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curto</a:t>
                      </a:r>
                      <a:r>
                        <a:rPr kumimoji="0" lang="en-US" sz="1450" b="0" i="0" u="none" strike="noStrike" kern="1300" cap="none" spc="1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para </a:t>
                      </a:r>
                      <a:r>
                        <a:rPr kumimoji="0" lang="en-US" sz="1450" b="0" i="0" u="none" strike="noStrike" kern="1300" cap="none" spc="1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uma</a:t>
                      </a:r>
                      <a:r>
                        <a:rPr kumimoji="0" lang="en-US" sz="1450" b="0" i="0" u="none" strike="noStrike" kern="1300" cap="none" spc="1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boa  </a:t>
                      </a:r>
                      <a:r>
                        <a:rPr kumimoji="0" lang="en-US" sz="1450" b="0" i="0" u="none" strike="noStrike" kern="1300" cap="none" spc="1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execução</a:t>
                      </a:r>
                      <a:r>
                        <a:rPr kumimoji="0" lang="en-US" sz="1450" b="0" i="0" u="none" strike="noStrike" kern="1300" cap="none" spc="1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do </a:t>
                      </a:r>
                      <a:r>
                        <a:rPr kumimoji="0" lang="en-US" sz="1450" b="0" i="0" u="none" strike="noStrike" kern="1300" cap="none" spc="1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projeto</a:t>
                      </a:r>
                      <a:r>
                        <a:rPr kumimoji="0" lang="en-US" sz="1450" b="0" i="0" u="none" strike="noStrike" kern="1300" cap="none" spc="1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10228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1450" b="0" i="0" u="none" strike="noStrike" kern="1300" cap="none" spc="1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TROCAS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50" b="0" i="0" u="none" strike="noStrike" kern="1300" cap="none" spc="1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Ótima</a:t>
                      </a:r>
                      <a:r>
                        <a:rPr kumimoji="0" lang="en-US" sz="1450" b="0" i="0" u="none" strike="noStrike" kern="1300" cap="none" spc="1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0" lang="en-US" sz="1450" b="0" i="0" u="none" strike="noStrike" kern="1300" cap="none" spc="1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interação</a:t>
                      </a:r>
                      <a:r>
                        <a:rPr kumimoji="0" lang="en-US" sz="1450" b="0" i="0" u="none" strike="noStrike" kern="1300" cap="none" spc="1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entre </a:t>
                      </a:r>
                      <a:r>
                        <a:rPr kumimoji="0" lang="en-US" sz="1450" b="0" i="0" u="none" strike="noStrike" kern="1300" cap="none" spc="1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os</a:t>
                      </a:r>
                      <a:r>
                        <a:rPr kumimoji="0" lang="en-US" sz="1450" b="0" i="0" u="none" strike="noStrike" kern="1300" cap="none" spc="1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0" lang="en-US" sz="1450" b="0" i="0" u="none" strike="noStrike" kern="1300" cap="none" spc="1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colegas</a:t>
                      </a:r>
                      <a:r>
                        <a:rPr kumimoji="0" lang="en-US" sz="1450" b="0" i="0" u="none" strike="noStrike" kern="1300" cap="none" spc="1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de </a:t>
                      </a:r>
                      <a:r>
                        <a:rPr kumimoji="0" lang="en-US" sz="1450" b="0" i="0" u="none" strike="noStrike" kern="1300" cap="none" spc="1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turma</a:t>
                      </a:r>
                      <a:r>
                        <a:rPr kumimoji="0" lang="en-US" sz="1450" b="0" i="0" u="none" strike="noStrike" kern="1300" cap="none" spc="1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, que é </a:t>
                      </a:r>
                      <a:r>
                        <a:rPr kumimoji="0" lang="en-US" sz="1450" b="0" i="0" u="none" strike="noStrike" kern="1300" cap="none" spc="1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uma</a:t>
                      </a:r>
                      <a:r>
                        <a:rPr kumimoji="0" lang="en-US" sz="1450" b="0" i="0" u="none" strike="noStrike" kern="1300" cap="none" spc="1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0" lang="en-US" sz="1450" b="0" i="0" u="none" strike="noStrike" kern="1300" cap="none" spc="1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dificuldade</a:t>
                      </a:r>
                      <a:r>
                        <a:rPr kumimoji="0" lang="en-US" sz="1450" b="0" i="0" u="none" strike="noStrike" kern="1300" cap="none" spc="1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do online.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49245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1450" b="0" i="0" u="none" strike="noStrike" kern="1300" cap="none" spc="1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APRENDIZADO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50" b="0" i="0" u="none" strike="noStrike" kern="1300" cap="none" spc="1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Muito</a:t>
                      </a:r>
                      <a:r>
                        <a:rPr kumimoji="0" lang="en-US" sz="1450" b="0" i="0" u="none" strike="noStrike" kern="1300" cap="none" spc="1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0" lang="en-US" sz="1450" b="0" i="0" u="none" strike="noStrike" kern="1300" cap="none" spc="1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aprendizado</a:t>
                      </a:r>
                      <a:r>
                        <a:rPr kumimoji="0" lang="en-US" sz="1450" b="0" i="0" u="none" strike="noStrike" kern="1300" cap="none" spc="1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0" lang="en-US" sz="1450" b="0" i="0" u="none" strike="noStrike" kern="1300" cap="none" spc="1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durante</a:t>
                      </a:r>
                      <a:r>
                        <a:rPr kumimoji="0" lang="en-US" sz="1450" b="0" i="0" u="none" strike="noStrike" kern="1300" cap="none" spc="1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a </a:t>
                      </a:r>
                      <a:r>
                        <a:rPr kumimoji="0" lang="en-US" sz="1450" b="0" i="0" u="none" strike="noStrike" kern="1300" cap="none" spc="1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execução</a:t>
                      </a:r>
                      <a:r>
                        <a:rPr kumimoji="0" lang="en-US" sz="1450" b="0" i="0" u="none" strike="noStrike" kern="1300" cap="none" spc="1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 do </a:t>
                      </a:r>
                      <a:r>
                        <a:rPr kumimoji="0" lang="en-US" sz="1450" b="0" i="0" u="none" strike="noStrike" kern="1300" cap="none" spc="1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projeto</a:t>
                      </a:r>
                      <a:r>
                        <a:rPr kumimoji="0" lang="en-US" sz="1450" b="0" i="0" u="none" strike="noStrike" kern="1300" cap="none" spc="1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Segoe UI Symbol" panose="020B0502040204020203" pitchFamily="34" charset="0"/>
                          <a:cs typeface="Segoe UI" panose="020B0502040204020203" pitchFamily="34" charset="0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926328"/>
                  </a:ext>
                </a:extLst>
              </a:tr>
            </a:tbl>
          </a:graphicData>
        </a:graphic>
      </p:graphicFrame>
      <p:sp>
        <p:nvSpPr>
          <p:cNvPr id="13" name="Oval 13">
            <a:extLst>
              <a:ext uri="{FF2B5EF4-FFF2-40B4-BE49-F238E27FC236}">
                <a16:creationId xmlns:a16="http://schemas.microsoft.com/office/drawing/2014/main" id="{08265EA0-4ABC-8CF2-28FB-E3CA6C753164}"/>
              </a:ext>
            </a:extLst>
          </p:cNvPr>
          <p:cNvSpPr>
            <a:spLocks noChangeAspect="1"/>
          </p:cNvSpPr>
          <p:nvPr/>
        </p:nvSpPr>
        <p:spPr>
          <a:xfrm>
            <a:off x="3016675" y="1365069"/>
            <a:ext cx="540000" cy="540000"/>
          </a:xfrm>
          <a:prstGeom prst="ellipse">
            <a:avLst/>
          </a:prstGeom>
          <a:noFill/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F4B0F7A-EF43-8363-6B43-DD1E9B7C0115}"/>
              </a:ext>
            </a:extLst>
          </p:cNvPr>
          <p:cNvSpPr txBox="1"/>
          <p:nvPr/>
        </p:nvSpPr>
        <p:spPr>
          <a:xfrm>
            <a:off x="3456992" y="6132644"/>
            <a:ext cx="62048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400" dirty="0">
                <a:solidFill>
                  <a:schemeClr val="bg1"/>
                </a:solidFill>
              </a:rPr>
              <a:t>Agradecemos pela oportunidade!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1" name="Oval 13">
            <a:extLst>
              <a:ext uri="{FF2B5EF4-FFF2-40B4-BE49-F238E27FC236}">
                <a16:creationId xmlns:a16="http://schemas.microsoft.com/office/drawing/2014/main" id="{BC94B9C7-246B-E127-A517-B992E62BD1EE}"/>
              </a:ext>
            </a:extLst>
          </p:cNvPr>
          <p:cNvSpPr>
            <a:spLocks noChangeAspect="1"/>
          </p:cNvSpPr>
          <p:nvPr/>
        </p:nvSpPr>
        <p:spPr>
          <a:xfrm>
            <a:off x="3016675" y="2102188"/>
            <a:ext cx="540000" cy="540000"/>
          </a:xfrm>
          <a:prstGeom prst="ellipse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l 13">
            <a:extLst>
              <a:ext uri="{FF2B5EF4-FFF2-40B4-BE49-F238E27FC236}">
                <a16:creationId xmlns:a16="http://schemas.microsoft.com/office/drawing/2014/main" id="{C8A59773-FD17-5659-1BBD-4BAC4E7DF677}"/>
              </a:ext>
            </a:extLst>
          </p:cNvPr>
          <p:cNvSpPr>
            <a:spLocks noChangeAspect="1"/>
          </p:cNvSpPr>
          <p:nvPr/>
        </p:nvSpPr>
        <p:spPr>
          <a:xfrm>
            <a:off x="3016675" y="2829976"/>
            <a:ext cx="540000" cy="540000"/>
          </a:xfrm>
          <a:prstGeom prst="ellipse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13">
            <a:extLst>
              <a:ext uri="{FF2B5EF4-FFF2-40B4-BE49-F238E27FC236}">
                <a16:creationId xmlns:a16="http://schemas.microsoft.com/office/drawing/2014/main" id="{ACFF38E7-1A95-6CA3-D8D8-7A8A26C51A7F}"/>
              </a:ext>
            </a:extLst>
          </p:cNvPr>
          <p:cNvSpPr>
            <a:spLocks noChangeAspect="1"/>
          </p:cNvSpPr>
          <p:nvPr/>
        </p:nvSpPr>
        <p:spPr>
          <a:xfrm>
            <a:off x="3016675" y="3548433"/>
            <a:ext cx="540000" cy="540000"/>
          </a:xfrm>
          <a:prstGeom prst="ellipse">
            <a:avLst/>
          </a:prstGeom>
          <a:noFill/>
          <a:ln>
            <a:solidFill>
              <a:srgbClr val="3E8A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13">
            <a:extLst>
              <a:ext uri="{FF2B5EF4-FFF2-40B4-BE49-F238E27FC236}">
                <a16:creationId xmlns:a16="http://schemas.microsoft.com/office/drawing/2014/main" id="{43CA47D0-1E07-DFE5-51BC-6637410053C9}"/>
              </a:ext>
            </a:extLst>
          </p:cNvPr>
          <p:cNvSpPr>
            <a:spLocks noChangeAspect="1"/>
          </p:cNvSpPr>
          <p:nvPr/>
        </p:nvSpPr>
        <p:spPr>
          <a:xfrm>
            <a:off x="3016675" y="4257559"/>
            <a:ext cx="540000" cy="540000"/>
          </a:xfrm>
          <a:prstGeom prst="ellipse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Oval 13">
            <a:extLst>
              <a:ext uri="{FF2B5EF4-FFF2-40B4-BE49-F238E27FC236}">
                <a16:creationId xmlns:a16="http://schemas.microsoft.com/office/drawing/2014/main" id="{F378CE85-116C-C6FE-B882-7B7E4B3B38E7}"/>
              </a:ext>
            </a:extLst>
          </p:cNvPr>
          <p:cNvSpPr>
            <a:spLocks noChangeAspect="1"/>
          </p:cNvSpPr>
          <p:nvPr/>
        </p:nvSpPr>
        <p:spPr>
          <a:xfrm>
            <a:off x="3016675" y="4994677"/>
            <a:ext cx="540000" cy="540000"/>
          </a:xfrm>
          <a:prstGeom prst="ellipse">
            <a:avLst/>
          </a:prstGeom>
          <a:noFill/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Imagem 36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64DF2F94-AF4E-1ED1-986E-2689F158C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650" y="1416384"/>
            <a:ext cx="442039" cy="442039"/>
          </a:xfrm>
          <a:prstGeom prst="rect">
            <a:avLst/>
          </a:prstGeom>
        </p:spPr>
      </p:pic>
      <p:pic>
        <p:nvPicPr>
          <p:cNvPr id="41" name="Imagem 40" descr="Forma&#10;&#10;Descrição gerada automaticamente com confiança baixa">
            <a:extLst>
              <a:ext uri="{FF2B5EF4-FFF2-40B4-BE49-F238E27FC236}">
                <a16:creationId xmlns:a16="http://schemas.microsoft.com/office/drawing/2014/main" id="{4656AEFD-C51B-FE74-0E9A-7E50EC701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659" y="5024599"/>
            <a:ext cx="474693" cy="474693"/>
          </a:xfrm>
          <a:prstGeom prst="rect">
            <a:avLst/>
          </a:prstGeom>
        </p:spPr>
      </p:pic>
      <p:pic>
        <p:nvPicPr>
          <p:cNvPr id="43" name="Imagem 42" descr="Forma&#10;&#10;Descrição gerada automaticamente com confiança baixa">
            <a:extLst>
              <a:ext uri="{FF2B5EF4-FFF2-40B4-BE49-F238E27FC236}">
                <a16:creationId xmlns:a16="http://schemas.microsoft.com/office/drawing/2014/main" id="{5B8C390E-117E-AEE9-F9BE-CA1817258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324" y="2164699"/>
            <a:ext cx="432000" cy="432000"/>
          </a:xfrm>
          <a:prstGeom prst="rect">
            <a:avLst/>
          </a:prstGeom>
        </p:spPr>
      </p:pic>
      <p:pic>
        <p:nvPicPr>
          <p:cNvPr id="45" name="Imagem 44" descr="Forma&#10;&#10;Descrição gerada automaticamente com confiança baixa">
            <a:extLst>
              <a:ext uri="{FF2B5EF4-FFF2-40B4-BE49-F238E27FC236}">
                <a16:creationId xmlns:a16="http://schemas.microsoft.com/office/drawing/2014/main" id="{3E4E4714-7444-B42D-5303-966D4F7DB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650" y="3609547"/>
            <a:ext cx="391184" cy="391184"/>
          </a:xfrm>
          <a:prstGeom prst="rect">
            <a:avLst/>
          </a:prstGeom>
        </p:spPr>
      </p:pic>
      <p:pic>
        <p:nvPicPr>
          <p:cNvPr id="47" name="Imagem 46" descr="Forma&#10;&#10;Descrição gerada automaticamente com confiança baixa">
            <a:extLst>
              <a:ext uri="{FF2B5EF4-FFF2-40B4-BE49-F238E27FC236}">
                <a16:creationId xmlns:a16="http://schemas.microsoft.com/office/drawing/2014/main" id="{7FC272D5-8FC7-319E-58EB-BCF4FDAE1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1724" y="4320689"/>
            <a:ext cx="407451" cy="407451"/>
          </a:xfrm>
          <a:prstGeom prst="rect">
            <a:avLst/>
          </a:prstGeom>
        </p:spPr>
      </p:pic>
      <p:pic>
        <p:nvPicPr>
          <p:cNvPr id="49" name="Imagem 48" descr="Forma&#10;&#10;Descrição gerada automaticamente com confiança baixa">
            <a:extLst>
              <a:ext uri="{FF2B5EF4-FFF2-40B4-BE49-F238E27FC236}">
                <a16:creationId xmlns:a16="http://schemas.microsoft.com/office/drawing/2014/main" id="{1392190D-0639-28F7-DA7D-5EDD5548B9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3383" y="2937668"/>
            <a:ext cx="324000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62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7974A035-F19B-2FA3-149B-2CC67593E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0C4EB4A-BE27-B6CF-BD9B-ADC373EC52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4921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E7FD885-6472-145E-E708-FED4C9DF2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34" y="1417336"/>
            <a:ext cx="6175331" cy="4357162"/>
          </a:xfrm>
        </p:spPr>
        <p:txBody>
          <a:bodyPr anchor="ctr">
            <a:noAutofit/>
          </a:bodyPr>
          <a:lstStyle/>
          <a:p>
            <a:pPr algn="r">
              <a:lnSpc>
                <a:spcPct val="70000"/>
              </a:lnSpc>
            </a:pPr>
            <a:r>
              <a:rPr lang="pt-BR" sz="12500" b="1" i="1" dirty="0">
                <a:solidFill>
                  <a:srgbClr val="63C2B4"/>
                </a:solidFill>
              </a:rPr>
              <a:t>CONTEX</a:t>
            </a:r>
            <a:br>
              <a:rPr lang="pt-BR" sz="12500" b="1" i="1" dirty="0">
                <a:solidFill>
                  <a:srgbClr val="63C2B4"/>
                </a:solidFill>
              </a:rPr>
            </a:br>
            <a:r>
              <a:rPr lang="pt-BR" sz="12500" b="1" i="1" dirty="0">
                <a:solidFill>
                  <a:srgbClr val="63C2B4"/>
                </a:solidFill>
              </a:rPr>
              <a:t>TUALI</a:t>
            </a:r>
            <a:br>
              <a:rPr lang="pt-BR" sz="12500" b="1" i="1" dirty="0">
                <a:solidFill>
                  <a:srgbClr val="63C2B4"/>
                </a:solidFill>
              </a:rPr>
            </a:br>
            <a:r>
              <a:rPr lang="pt-BR" sz="12500" b="1" i="1" dirty="0">
                <a:solidFill>
                  <a:srgbClr val="63C2B4"/>
                </a:solidFill>
              </a:rPr>
              <a:t>ZAÇÃO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6EE98D9-249A-3FB4-4000-B8D64FF2A551}"/>
              </a:ext>
            </a:extLst>
          </p:cNvPr>
          <p:cNvSpPr/>
          <p:nvPr/>
        </p:nvSpPr>
        <p:spPr>
          <a:xfrm>
            <a:off x="6087648" y="1064712"/>
            <a:ext cx="6104352" cy="4659683"/>
          </a:xfrm>
          <a:prstGeom prst="rect">
            <a:avLst/>
          </a:prstGeom>
          <a:solidFill>
            <a:srgbClr val="63C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04D8B34-BEE8-9E05-74B2-4E6967708F26}"/>
              </a:ext>
            </a:extLst>
          </p:cNvPr>
          <p:cNvSpPr txBox="1"/>
          <p:nvPr/>
        </p:nvSpPr>
        <p:spPr>
          <a:xfrm>
            <a:off x="6425853" y="1533653"/>
            <a:ext cx="51983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dirty="0"/>
              <a:t>São Paulo é uma das maiores cidades do mundo. Seu sistema de transporte precisa garantir a mobilidade de uma população de mais de 12 milhões de pessoas todos os dias.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Em uma cidade onde mais de 30% dos habitantes dependem exclusivamente do transporte coletivo para se deslocarem e milhões de pessoas utilizam ônibus diariamente, a eficiência na gestão do fluxo da frota disponível é crucial para a garanta da qualidade e pontualidade do serviço, contribuindo diretamente para a qualidade de vida dos paulistanos e a sustentabilidade urbana.</a:t>
            </a:r>
            <a:endParaRPr lang="en-US" sz="1800" dirty="0"/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2A50CA70-EFE8-19EE-5B96-72358952EF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19122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pt-BR" sz="1200" spc="300" dirty="0">
                <a:solidFill>
                  <a:srgbClr val="63C2B4"/>
                </a:solidFill>
                <a:latin typeface="+mj-lt"/>
              </a:rPr>
              <a:t>    ESPECIALIZAÇÃO EM ANÁLISE DE BIG DATA - DATA ENGINEERING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67E904E-90A2-4611-9A52-B5F68706A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028" y="6187858"/>
            <a:ext cx="1670221" cy="47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84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9955CBAA-47A7-96B2-B4AB-FCAA1F36026C}"/>
              </a:ext>
            </a:extLst>
          </p:cNvPr>
          <p:cNvSpPr txBox="1"/>
          <p:nvPr/>
        </p:nvSpPr>
        <p:spPr>
          <a:xfrm>
            <a:off x="6651320" y="1565753"/>
            <a:ext cx="4121063" cy="3169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b="0" i="0" dirty="0"/>
              <a:t>Criar uma solução em </a:t>
            </a:r>
            <a:r>
              <a:rPr lang="pt-BR" b="1" i="0" dirty="0" err="1"/>
              <a:t>near</a:t>
            </a:r>
            <a:r>
              <a:rPr lang="pt-BR" b="1" i="0" dirty="0"/>
              <a:t> real-time </a:t>
            </a:r>
            <a:r>
              <a:rPr lang="pt-BR" b="0" i="0" dirty="0"/>
              <a:t>que possibilite incluir </a:t>
            </a:r>
            <a:r>
              <a:rPr lang="pt-BR" b="1" i="0" dirty="0"/>
              <a:t>métricas</a:t>
            </a:r>
            <a:r>
              <a:rPr lang="pt-BR" b="0" i="0" dirty="0"/>
              <a:t> e </a:t>
            </a:r>
            <a:r>
              <a:rPr lang="pt-BR" b="1" i="0" dirty="0"/>
              <a:t>KPIs </a:t>
            </a:r>
            <a:r>
              <a:rPr lang="pt-BR" i="0" dirty="0"/>
              <a:t>para</a:t>
            </a:r>
            <a:r>
              <a:rPr lang="pt-BR" b="1" i="0" dirty="0"/>
              <a:t> </a:t>
            </a:r>
            <a:r>
              <a:rPr lang="pt-BR" b="0" i="0" dirty="0"/>
              <a:t>monitoramento e acompanhamento dos ônibus em circulação no sistema público de transporte da cidade de São Paulo, com o objetivo de gerar dados que permitam tomadas de decisões assertivas capazes de gerar impactos positivos na utilização do transporte público </a:t>
            </a:r>
            <a:r>
              <a:rPr lang="pt-BR" dirty="0"/>
              <a:t>pelo cidadão paulistano</a:t>
            </a:r>
            <a:r>
              <a:rPr lang="pt-BR" b="0" i="0" dirty="0"/>
              <a:t>.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4CAE01F-4878-6D39-E194-C9F9207DC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1" t="18889"/>
          <a:stretch/>
        </p:blipFill>
        <p:spPr>
          <a:xfrm flipH="1">
            <a:off x="0" y="0"/>
            <a:ext cx="5348614" cy="6858000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D11DCC8-1D61-A1B9-A8A1-8C7C5262C9CB}"/>
              </a:ext>
            </a:extLst>
          </p:cNvPr>
          <p:cNvCxnSpPr>
            <a:cxnSpLocks/>
          </p:cNvCxnSpPr>
          <p:nvPr/>
        </p:nvCxnSpPr>
        <p:spPr>
          <a:xfrm flipH="1">
            <a:off x="4175820" y="1106951"/>
            <a:ext cx="1711413" cy="0"/>
          </a:xfrm>
          <a:prstGeom prst="line">
            <a:avLst/>
          </a:prstGeom>
          <a:ln>
            <a:solidFill>
              <a:srgbClr val="63C2B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3E7FD885-6472-145E-E708-FED4C9DF2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933" y="653249"/>
            <a:ext cx="4273884" cy="950083"/>
          </a:xfrm>
        </p:spPr>
        <p:txBody>
          <a:bodyPr anchor="ctr">
            <a:normAutofit fontScale="90000"/>
          </a:bodyPr>
          <a:lstStyle/>
          <a:p>
            <a:r>
              <a:rPr lang="pt-BR" sz="7200" b="1" i="1" dirty="0">
                <a:solidFill>
                  <a:srgbClr val="63C2B4"/>
                </a:solidFill>
              </a:rPr>
              <a:t>OBJETIVO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09B65CD-8D84-FD72-D023-6D91C570D665}"/>
              </a:ext>
            </a:extLst>
          </p:cNvPr>
          <p:cNvGrpSpPr/>
          <p:nvPr/>
        </p:nvGrpSpPr>
        <p:grpSpPr>
          <a:xfrm>
            <a:off x="6794330" y="4866969"/>
            <a:ext cx="924086" cy="384570"/>
            <a:chOff x="6735336" y="4805167"/>
            <a:chExt cx="1533293" cy="63809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296042F-52BC-6A0B-F1AB-E3828074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92255" y="5004283"/>
              <a:ext cx="312274" cy="312274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31C1123-6447-F4D8-34F6-B787BD873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8691" y="4805167"/>
              <a:ext cx="638099" cy="638099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98CA543B-84B8-BC9B-6D39-EF0D79A6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743615" y="5004283"/>
              <a:ext cx="312274" cy="312274"/>
            </a:xfrm>
            <a:prstGeom prst="rect">
              <a:avLst/>
            </a:prstGeom>
          </p:spPr>
        </p:pic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EADA5B-CC51-1292-D662-8D37E48E88A9}"/>
                </a:ext>
              </a:extLst>
            </p:cNvPr>
            <p:cNvCxnSpPr/>
            <p:nvPr/>
          </p:nvCxnSpPr>
          <p:spPr>
            <a:xfrm>
              <a:off x="6735336" y="5307980"/>
              <a:ext cx="15332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5FA10F1-FF67-FA9C-DCB3-9F7F03F3DF04}"/>
              </a:ext>
            </a:extLst>
          </p:cNvPr>
          <p:cNvGrpSpPr/>
          <p:nvPr/>
        </p:nvGrpSpPr>
        <p:grpSpPr>
          <a:xfrm>
            <a:off x="0" y="6327058"/>
            <a:ext cx="12192000" cy="530942"/>
            <a:chOff x="0" y="6327058"/>
            <a:chExt cx="12192000" cy="530942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7754F711-87BF-517F-EECB-0FEFDD3FD440}"/>
                </a:ext>
              </a:extLst>
            </p:cNvPr>
            <p:cNvSpPr/>
            <p:nvPr/>
          </p:nvSpPr>
          <p:spPr>
            <a:xfrm>
              <a:off x="0" y="6327058"/>
              <a:ext cx="12192000" cy="530942"/>
            </a:xfrm>
            <a:prstGeom prst="rect">
              <a:avLst/>
            </a:prstGeom>
            <a:solidFill>
              <a:srgbClr val="63C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1F226C5C-615D-63F1-189E-BA9DCF1F1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9748" y="6335339"/>
              <a:ext cx="1670221" cy="477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302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5FA10F1-FF67-FA9C-DCB3-9F7F03F3DF04}"/>
              </a:ext>
            </a:extLst>
          </p:cNvPr>
          <p:cNvGrpSpPr/>
          <p:nvPr/>
        </p:nvGrpSpPr>
        <p:grpSpPr>
          <a:xfrm>
            <a:off x="7123470" y="0"/>
            <a:ext cx="5068529" cy="6858000"/>
            <a:chOff x="7123470" y="0"/>
            <a:chExt cx="5068529" cy="685800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7754F711-87BF-517F-EECB-0FEFDD3FD440}"/>
                </a:ext>
              </a:extLst>
            </p:cNvPr>
            <p:cNvSpPr/>
            <p:nvPr/>
          </p:nvSpPr>
          <p:spPr>
            <a:xfrm>
              <a:off x="7123470" y="0"/>
              <a:ext cx="5068529" cy="6858000"/>
            </a:xfrm>
            <a:prstGeom prst="rect">
              <a:avLst/>
            </a:prstGeom>
            <a:solidFill>
              <a:srgbClr val="63C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1F226C5C-615D-63F1-189E-BA9DCF1F1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59748" y="6335339"/>
              <a:ext cx="1670221" cy="477206"/>
            </a:xfrm>
            <a:prstGeom prst="rect">
              <a:avLst/>
            </a:prstGeom>
          </p:spPr>
        </p:pic>
      </p:grpSp>
      <p:sp>
        <p:nvSpPr>
          <p:cNvPr id="23" name="Título 1">
            <a:extLst>
              <a:ext uri="{FF2B5EF4-FFF2-40B4-BE49-F238E27FC236}">
                <a16:creationId xmlns:a16="http://schemas.microsoft.com/office/drawing/2014/main" id="{13898726-77DF-A540-A252-9F3D3E8AAA04}"/>
              </a:ext>
            </a:extLst>
          </p:cNvPr>
          <p:cNvSpPr txBox="1">
            <a:spLocks/>
          </p:cNvSpPr>
          <p:nvPr/>
        </p:nvSpPr>
        <p:spPr>
          <a:xfrm>
            <a:off x="7608168" y="2972657"/>
            <a:ext cx="3530451" cy="3442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9400" b="1" i="1" dirty="0">
                <a:solidFill>
                  <a:srgbClr val="70DDCD"/>
                </a:solidFill>
              </a:rPr>
              <a:t>3</a:t>
            </a:r>
            <a:endParaRPr lang="pt-BR" sz="6600" b="1" i="1" dirty="0">
              <a:solidFill>
                <a:srgbClr val="70DDCD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97A34BB-5B2E-41F0-18FB-9BA521094D56}"/>
              </a:ext>
            </a:extLst>
          </p:cNvPr>
          <p:cNvSpPr/>
          <p:nvPr/>
        </p:nvSpPr>
        <p:spPr>
          <a:xfrm>
            <a:off x="4129547" y="0"/>
            <a:ext cx="4041059" cy="6858000"/>
          </a:xfrm>
          <a:prstGeom prst="rect">
            <a:avLst/>
          </a:prstGeom>
          <a:solidFill>
            <a:srgbClr val="70D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AA69D5F-2113-1C7F-E96C-3BB58BB52AA5}"/>
              </a:ext>
            </a:extLst>
          </p:cNvPr>
          <p:cNvSpPr/>
          <p:nvPr/>
        </p:nvSpPr>
        <p:spPr>
          <a:xfrm>
            <a:off x="1" y="0"/>
            <a:ext cx="4173794" cy="6858000"/>
          </a:xfrm>
          <a:prstGeom prst="rect">
            <a:avLst/>
          </a:prstGeom>
          <a:solidFill>
            <a:srgbClr val="83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D3D85A2D-C130-3B49-5F73-D88700FC481C}"/>
              </a:ext>
            </a:extLst>
          </p:cNvPr>
          <p:cNvSpPr txBox="1">
            <a:spLocks/>
          </p:cNvSpPr>
          <p:nvPr/>
        </p:nvSpPr>
        <p:spPr>
          <a:xfrm>
            <a:off x="-604684" y="2972657"/>
            <a:ext cx="3530451" cy="3442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9400" b="1" i="1" dirty="0">
                <a:solidFill>
                  <a:srgbClr val="70DDCD"/>
                </a:solidFill>
              </a:rPr>
              <a:t>1</a:t>
            </a:r>
            <a:endParaRPr lang="pt-BR" sz="6600" b="1" i="1" dirty="0">
              <a:solidFill>
                <a:srgbClr val="70DDCD"/>
              </a:solidFill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D11DCC8-1D61-A1B9-A8A1-8C7C5262C9CB}"/>
              </a:ext>
            </a:extLst>
          </p:cNvPr>
          <p:cNvCxnSpPr>
            <a:cxnSpLocks/>
          </p:cNvCxnSpPr>
          <p:nvPr/>
        </p:nvCxnSpPr>
        <p:spPr>
          <a:xfrm flipV="1">
            <a:off x="353964" y="0"/>
            <a:ext cx="0" cy="1165121"/>
          </a:xfrm>
          <a:prstGeom prst="line">
            <a:avLst/>
          </a:prstGeom>
          <a:ln>
            <a:solidFill>
              <a:srgbClr val="41837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ítulo 1">
            <a:extLst>
              <a:ext uri="{FF2B5EF4-FFF2-40B4-BE49-F238E27FC236}">
                <a16:creationId xmlns:a16="http://schemas.microsoft.com/office/drawing/2014/main" id="{3E7FD885-6472-145E-E708-FED4C9DF2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92" y="491018"/>
            <a:ext cx="9235403" cy="910080"/>
          </a:xfrm>
        </p:spPr>
        <p:txBody>
          <a:bodyPr anchor="ctr">
            <a:normAutofit fontScale="90000"/>
          </a:bodyPr>
          <a:lstStyle/>
          <a:p>
            <a:r>
              <a:rPr lang="pt-BR" sz="7200" b="1" i="1" dirty="0">
                <a:solidFill>
                  <a:srgbClr val="41837B"/>
                </a:solidFill>
              </a:rPr>
              <a:t>OUTPUTS DESEJÁVEIS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09B65CD-8D84-FD72-D023-6D91C570D665}"/>
              </a:ext>
            </a:extLst>
          </p:cNvPr>
          <p:cNvGrpSpPr/>
          <p:nvPr/>
        </p:nvGrpSpPr>
        <p:grpSpPr>
          <a:xfrm>
            <a:off x="511517" y="6282814"/>
            <a:ext cx="924086" cy="384570"/>
            <a:chOff x="6735336" y="4805167"/>
            <a:chExt cx="1533293" cy="63809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296042F-52BC-6A0B-F1AB-E3828074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92255" y="5004283"/>
              <a:ext cx="312274" cy="312274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31C1123-6447-F4D8-34F6-B787BD873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8691" y="4805167"/>
              <a:ext cx="638099" cy="638099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98CA543B-84B8-BC9B-6D39-EF0D79A6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743615" y="5004283"/>
              <a:ext cx="312274" cy="312274"/>
            </a:xfrm>
            <a:prstGeom prst="rect">
              <a:avLst/>
            </a:prstGeom>
          </p:spPr>
        </p:pic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EADA5B-CC51-1292-D662-8D37E48E88A9}"/>
                </a:ext>
              </a:extLst>
            </p:cNvPr>
            <p:cNvCxnSpPr/>
            <p:nvPr/>
          </p:nvCxnSpPr>
          <p:spPr>
            <a:xfrm>
              <a:off x="6735336" y="5307980"/>
              <a:ext cx="15332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ítulo 1">
            <a:extLst>
              <a:ext uri="{FF2B5EF4-FFF2-40B4-BE49-F238E27FC236}">
                <a16:creationId xmlns:a16="http://schemas.microsoft.com/office/drawing/2014/main" id="{D00F1487-953F-719B-56A0-8E272CDC768B}"/>
              </a:ext>
            </a:extLst>
          </p:cNvPr>
          <p:cNvSpPr txBox="1">
            <a:spLocks/>
          </p:cNvSpPr>
          <p:nvPr/>
        </p:nvSpPr>
        <p:spPr>
          <a:xfrm>
            <a:off x="3503712" y="2972657"/>
            <a:ext cx="3530451" cy="34428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9400" b="1" i="1" dirty="0">
                <a:solidFill>
                  <a:srgbClr val="83FFF0"/>
                </a:solidFill>
              </a:rPr>
              <a:t>2</a:t>
            </a:r>
            <a:endParaRPr lang="pt-BR" sz="6600" b="1" i="1" dirty="0">
              <a:solidFill>
                <a:srgbClr val="83FFF0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3011A3D-7DA7-7AE8-92E3-05339D003B7D}"/>
              </a:ext>
            </a:extLst>
          </p:cNvPr>
          <p:cNvSpPr txBox="1"/>
          <p:nvPr/>
        </p:nvSpPr>
        <p:spPr>
          <a:xfrm>
            <a:off x="4367808" y="1919714"/>
            <a:ext cx="359880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Validação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índices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monitoramento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tráfego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lvl="0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Índice de cobertura (linhas x parada) 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Índice de pontualidade por linha 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Taxa de ocupação por linha (linhas </a:t>
            </a:r>
            <a:r>
              <a:rPr lang="pt-BR" dirty="0" err="1"/>
              <a:t>x</a:t>
            </a:r>
            <a:r>
              <a:rPr lang="pt-BR" dirty="0"/>
              <a:t> total passageiros)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Perfil dos passageiros pagantes por linha e por empresa</a:t>
            </a:r>
            <a:endParaRPr lang="en-US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F9B43FB-DC48-10DD-A287-775869282713}"/>
              </a:ext>
            </a:extLst>
          </p:cNvPr>
          <p:cNvSpPr txBox="1"/>
          <p:nvPr/>
        </p:nvSpPr>
        <p:spPr>
          <a:xfrm>
            <a:off x="8391566" y="1919714"/>
            <a:ext cx="35988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Variáveis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para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análise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lvl="0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Empresas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Linhas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Período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Dias da semana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Horários de pico</a:t>
            </a:r>
            <a:endParaRPr lang="en-US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955CBAA-47A7-96B2-B4AB-FCAA1F36026C}"/>
              </a:ext>
            </a:extLst>
          </p:cNvPr>
          <p:cNvSpPr txBox="1"/>
          <p:nvPr/>
        </p:nvSpPr>
        <p:spPr>
          <a:xfrm>
            <a:off x="398005" y="1919714"/>
            <a:ext cx="359880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 ferramenta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deverá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responder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às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seguintes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perguntas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lvl="0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Serão necessárias mais linhas em alguma parada?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Tem parada defasada de linhas de ônibus?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Quais linhas estão dando lotação de pessoas? 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Quais linhas estão tendo mais atrasos?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Como está a performance por empresa de ônibus?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24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3E7FD885-6472-145E-E708-FED4C9DF2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35" y="314036"/>
            <a:ext cx="10842978" cy="950083"/>
          </a:xfrm>
        </p:spPr>
        <p:txBody>
          <a:bodyPr anchor="ctr">
            <a:normAutofit fontScale="90000"/>
          </a:bodyPr>
          <a:lstStyle/>
          <a:p>
            <a:r>
              <a:rPr lang="pt-BR" sz="7200" b="1" i="1" dirty="0">
                <a:solidFill>
                  <a:srgbClr val="63C2B4"/>
                </a:solidFill>
              </a:rPr>
              <a:t>ARQUITETURA DO PROJETO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5FA10F1-FF67-FA9C-DCB3-9F7F03F3DF04}"/>
              </a:ext>
            </a:extLst>
          </p:cNvPr>
          <p:cNvGrpSpPr/>
          <p:nvPr/>
        </p:nvGrpSpPr>
        <p:grpSpPr>
          <a:xfrm>
            <a:off x="0" y="6327058"/>
            <a:ext cx="12192000" cy="530942"/>
            <a:chOff x="0" y="6327058"/>
            <a:chExt cx="12192000" cy="530942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7754F711-87BF-517F-EECB-0FEFDD3FD440}"/>
                </a:ext>
              </a:extLst>
            </p:cNvPr>
            <p:cNvSpPr/>
            <p:nvPr/>
          </p:nvSpPr>
          <p:spPr>
            <a:xfrm>
              <a:off x="0" y="6327058"/>
              <a:ext cx="12192000" cy="530942"/>
            </a:xfrm>
            <a:prstGeom prst="rect">
              <a:avLst/>
            </a:prstGeom>
            <a:solidFill>
              <a:srgbClr val="63C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1F226C5C-615D-63F1-189E-BA9DCF1F1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59748" y="6335339"/>
              <a:ext cx="1670221" cy="477206"/>
            </a:xfrm>
            <a:prstGeom prst="rect">
              <a:avLst/>
            </a:prstGeom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09B65CD-8D84-FD72-D023-6D91C570D665}"/>
              </a:ext>
            </a:extLst>
          </p:cNvPr>
          <p:cNvGrpSpPr/>
          <p:nvPr/>
        </p:nvGrpSpPr>
        <p:grpSpPr>
          <a:xfrm>
            <a:off x="216551" y="6386052"/>
            <a:ext cx="924086" cy="384570"/>
            <a:chOff x="6735336" y="4805167"/>
            <a:chExt cx="1533293" cy="63809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296042F-52BC-6A0B-F1AB-E3828074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92255" y="5004283"/>
              <a:ext cx="312274" cy="312274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31C1123-6447-F4D8-34F6-B787BD873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8691" y="4805167"/>
              <a:ext cx="638099" cy="638099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98CA543B-84B8-BC9B-6D39-EF0D79A6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743615" y="5004283"/>
              <a:ext cx="312274" cy="312274"/>
            </a:xfrm>
            <a:prstGeom prst="rect">
              <a:avLst/>
            </a:prstGeom>
          </p:spPr>
        </p:pic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EADA5B-CC51-1292-D662-8D37E48E88A9}"/>
                </a:ext>
              </a:extLst>
            </p:cNvPr>
            <p:cNvCxnSpPr/>
            <p:nvPr/>
          </p:nvCxnSpPr>
          <p:spPr>
            <a:xfrm>
              <a:off x="6735336" y="5307980"/>
              <a:ext cx="15332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9F9D99C9-5DF4-A908-4017-48625DD87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82" y="986663"/>
            <a:ext cx="11083636" cy="4973162"/>
          </a:xfrm>
          <a:prstGeom prst="roundRect">
            <a:avLst>
              <a:gd name="adj" fmla="val 6584"/>
            </a:avLst>
          </a:prstGeom>
          <a:effectLst>
            <a:outerShdw blurRad="228600" algn="ctr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7087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81554F9-ADC8-5954-3058-3DE1843AC57C}"/>
              </a:ext>
            </a:extLst>
          </p:cNvPr>
          <p:cNvSpPr>
            <a:spLocks/>
          </p:cNvSpPr>
          <p:nvPr/>
        </p:nvSpPr>
        <p:spPr>
          <a:xfrm>
            <a:off x="0" y="0"/>
            <a:ext cx="122146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E7FD885-6472-145E-E708-FED4C9DF2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35" y="550010"/>
            <a:ext cx="10842978" cy="950083"/>
          </a:xfrm>
        </p:spPr>
        <p:txBody>
          <a:bodyPr anchor="ctr">
            <a:noAutofit/>
          </a:bodyPr>
          <a:lstStyle/>
          <a:p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ESCOLHA DE FERRAMENTAS</a:t>
            </a:r>
            <a:br>
              <a:rPr lang="pt-BR" b="1" dirty="0">
                <a:solidFill>
                  <a:srgbClr val="63C2B4"/>
                </a:solidFill>
              </a:rPr>
            </a:br>
            <a:r>
              <a:rPr lang="pt-BR" b="1" i="1" dirty="0">
                <a:solidFill>
                  <a:srgbClr val="63C2B4"/>
                </a:solidFill>
              </a:rPr>
              <a:t>OPEN SOURCE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1F226C5C-615D-63F1-189E-BA9DCF1F1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748" y="6261598"/>
            <a:ext cx="1670221" cy="477206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09B65CD-8D84-FD72-D023-6D91C570D665}"/>
              </a:ext>
            </a:extLst>
          </p:cNvPr>
          <p:cNvGrpSpPr/>
          <p:nvPr/>
        </p:nvGrpSpPr>
        <p:grpSpPr>
          <a:xfrm>
            <a:off x="246048" y="6327060"/>
            <a:ext cx="924086" cy="384570"/>
            <a:chOff x="6735336" y="4805167"/>
            <a:chExt cx="1533293" cy="63809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296042F-52BC-6A0B-F1AB-E3828074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7092255" y="5004283"/>
              <a:ext cx="312274" cy="312274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31C1123-6447-F4D8-34F6-B787BD873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8691" y="4805167"/>
              <a:ext cx="638099" cy="638099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98CA543B-84B8-BC9B-6D39-EF0D79A6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743615" y="5004283"/>
              <a:ext cx="312274" cy="312274"/>
            </a:xfrm>
            <a:prstGeom prst="rect">
              <a:avLst/>
            </a:prstGeom>
          </p:spPr>
        </p:pic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EADA5B-CC51-1292-D662-8D37E48E88A9}"/>
                </a:ext>
              </a:extLst>
            </p:cNvPr>
            <p:cNvCxnSpPr/>
            <p:nvPr/>
          </p:nvCxnSpPr>
          <p:spPr>
            <a:xfrm>
              <a:off x="6735336" y="5307980"/>
              <a:ext cx="15332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tângulo 2" descr="Processador">
            <a:extLst>
              <a:ext uri="{FF2B5EF4-FFF2-40B4-BE49-F238E27FC236}">
                <a16:creationId xmlns:a16="http://schemas.microsoft.com/office/drawing/2014/main" id="{08AE36AE-D55B-05AD-4291-749476B4A022}"/>
              </a:ext>
            </a:extLst>
          </p:cNvPr>
          <p:cNvSpPr/>
          <p:nvPr/>
        </p:nvSpPr>
        <p:spPr>
          <a:xfrm>
            <a:off x="403710" y="1646895"/>
            <a:ext cx="596979" cy="59697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/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C56C04A-B974-87B7-5FAE-96060BDF0B44}"/>
              </a:ext>
            </a:extLst>
          </p:cNvPr>
          <p:cNvGrpSpPr/>
          <p:nvPr/>
        </p:nvGrpSpPr>
        <p:grpSpPr>
          <a:xfrm>
            <a:off x="397689" y="2269901"/>
            <a:ext cx="1929670" cy="3888693"/>
            <a:chOff x="539230" y="2250851"/>
            <a:chExt cx="1929670" cy="3888693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ED11812-2F55-786F-4E4F-2203C416BBFB}"/>
                </a:ext>
              </a:extLst>
            </p:cNvPr>
            <p:cNvSpPr txBox="1"/>
            <p:nvPr/>
          </p:nvSpPr>
          <p:spPr>
            <a:xfrm>
              <a:off x="539230" y="2250851"/>
              <a:ext cx="1929670" cy="38886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pt-BR"/>
              </a:defPPr>
              <a:lvl1pPr lvl="0" indent="0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>
                  <a:solidFill>
                    <a:schemeClr val="bg1"/>
                  </a:solidFill>
                </a:defRPr>
              </a:lvl1pPr>
            </a:lstStyle>
            <a:p>
              <a:r>
                <a:rPr lang="pt-BR" sz="1600" dirty="0"/>
                <a:t>AIRFLOW </a:t>
              </a:r>
            </a:p>
            <a:p>
              <a:endParaRPr lang="pt-BR" sz="1600" dirty="0"/>
            </a:p>
            <a:p>
              <a:r>
                <a:rPr lang="pt-BR" sz="1600" dirty="0"/>
                <a:t>Escolhemos o </a:t>
              </a:r>
              <a:r>
                <a:rPr lang="pt-BR" sz="1600" dirty="0" err="1"/>
                <a:t>Airflow</a:t>
              </a:r>
              <a:r>
                <a:rPr lang="pt-BR" sz="1600" dirty="0"/>
                <a:t> como ferramenta para orquestração de dados em nosso projeto de Data Lake devido à sua facilidade de uso, especialmente </a:t>
              </a:r>
              <a:br>
                <a:rPr lang="pt-BR" sz="1600" dirty="0"/>
              </a:br>
              <a:r>
                <a:rPr lang="pt-BR" sz="1600" dirty="0"/>
                <a:t>com o Python, e pela capacidade de organizar fluxos de dados de maneira eficaz. </a:t>
              </a:r>
              <a:endParaRPr lang="en-US" sz="1600" dirty="0"/>
            </a:p>
          </p:txBody>
        </p: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79CB1ECB-F694-C5C6-B54D-5BEDD7E7DA17}"/>
                </a:ext>
              </a:extLst>
            </p:cNvPr>
            <p:cNvCxnSpPr/>
            <p:nvPr/>
          </p:nvCxnSpPr>
          <p:spPr>
            <a:xfrm>
              <a:off x="630036" y="2777902"/>
              <a:ext cx="1002890" cy="0"/>
            </a:xfrm>
            <a:prstGeom prst="line">
              <a:avLst/>
            </a:prstGeom>
            <a:ln>
              <a:solidFill>
                <a:srgbClr val="70DDC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0883927-EBB9-D01D-95A7-133AB4B1DFB9}"/>
              </a:ext>
            </a:extLst>
          </p:cNvPr>
          <p:cNvGrpSpPr/>
          <p:nvPr/>
        </p:nvGrpSpPr>
        <p:grpSpPr>
          <a:xfrm>
            <a:off x="2475347" y="2269327"/>
            <a:ext cx="1946196" cy="3739485"/>
            <a:chOff x="2588133" y="2269327"/>
            <a:chExt cx="1946196" cy="3739485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E93C22E-19EB-E149-0BA8-A491D283C268}"/>
                </a:ext>
              </a:extLst>
            </p:cNvPr>
            <p:cNvSpPr txBox="1"/>
            <p:nvPr/>
          </p:nvSpPr>
          <p:spPr>
            <a:xfrm>
              <a:off x="2588133" y="2269327"/>
              <a:ext cx="1946196" cy="3739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600" kern="1200" dirty="0" err="1">
                  <a:solidFill>
                    <a:schemeClr val="bg1"/>
                  </a:solidFill>
                </a:rPr>
                <a:t>MinIO</a:t>
              </a:r>
              <a:endParaRPr lang="pt-BR" sz="1600" kern="1200" dirty="0">
                <a:solidFill>
                  <a:schemeClr val="bg1"/>
                </a:solidFill>
              </a:endParaRPr>
            </a:p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1600" kern="1200" dirty="0">
                <a:solidFill>
                  <a:schemeClr val="bg1"/>
                </a:solidFill>
              </a:endParaRPr>
            </a:p>
            <a:p>
              <a:pPr lvl="0"/>
              <a:r>
                <a:rPr lang="pt-BR" sz="1600" dirty="0">
                  <a:solidFill>
                    <a:schemeClr val="bg1"/>
                  </a:solidFill>
                </a:rPr>
                <a:t>Optamos pelo </a:t>
              </a:r>
              <a:r>
                <a:rPr lang="pt-BR" sz="1600" dirty="0" err="1">
                  <a:solidFill>
                    <a:schemeClr val="bg1"/>
                  </a:solidFill>
                </a:rPr>
                <a:t>MinIO</a:t>
              </a:r>
              <a:r>
                <a:rPr lang="pt-BR" sz="1600" dirty="0">
                  <a:solidFill>
                    <a:schemeClr val="bg1"/>
                  </a:solidFill>
                </a:rPr>
                <a:t> como solução de armazenamento devido à sua natureza open-</a:t>
              </a:r>
              <a:r>
                <a:rPr lang="pt-BR" sz="1600" dirty="0" err="1">
                  <a:solidFill>
                    <a:schemeClr val="bg1"/>
                  </a:solidFill>
                </a:rPr>
                <a:t>source</a:t>
              </a:r>
              <a:r>
                <a:rPr lang="pt-BR" sz="1600" dirty="0">
                  <a:solidFill>
                    <a:schemeClr val="bg1"/>
                  </a:solidFill>
                </a:rPr>
                <a:t> e pela facilidade de integração com qualquer sistema que precise </a:t>
              </a:r>
              <a:br>
                <a:rPr lang="pt-BR" sz="1600" dirty="0">
                  <a:solidFill>
                    <a:schemeClr val="bg1"/>
                  </a:solidFill>
                </a:rPr>
              </a:br>
              <a:r>
                <a:rPr lang="pt-BR" sz="1600" dirty="0">
                  <a:solidFill>
                    <a:schemeClr val="bg1"/>
                  </a:solidFill>
                </a:rPr>
                <a:t>acessá-lo. </a:t>
              </a:r>
            </a:p>
          </p:txBody>
        </p: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A69DE08E-1C44-06BB-712B-7AB41639B49C}"/>
                </a:ext>
              </a:extLst>
            </p:cNvPr>
            <p:cNvCxnSpPr/>
            <p:nvPr/>
          </p:nvCxnSpPr>
          <p:spPr>
            <a:xfrm>
              <a:off x="2662078" y="2724103"/>
              <a:ext cx="1002890" cy="0"/>
            </a:xfrm>
            <a:prstGeom prst="line">
              <a:avLst/>
            </a:prstGeom>
            <a:ln>
              <a:solidFill>
                <a:srgbClr val="70DDC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CDDBE72-D197-EEBE-3C46-8D1DDFB5A972}"/>
              </a:ext>
            </a:extLst>
          </p:cNvPr>
          <p:cNvGrpSpPr/>
          <p:nvPr/>
        </p:nvGrpSpPr>
        <p:grpSpPr>
          <a:xfrm>
            <a:off x="4388326" y="2258928"/>
            <a:ext cx="1929670" cy="4154984"/>
            <a:chOff x="4373782" y="2249403"/>
            <a:chExt cx="1929670" cy="4154984"/>
          </a:xfrm>
        </p:grpSpPr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DF1E85F4-9C71-C436-6F06-72D522D91F06}"/>
                </a:ext>
              </a:extLst>
            </p:cNvPr>
            <p:cNvSpPr txBox="1"/>
            <p:nvPr/>
          </p:nvSpPr>
          <p:spPr>
            <a:xfrm>
              <a:off x="4373782" y="2249403"/>
              <a:ext cx="1929670" cy="41549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600" kern="1200" dirty="0">
                  <a:solidFill>
                    <a:schemeClr val="bg1"/>
                  </a:solidFill>
                </a:rPr>
                <a:t>SPARK </a:t>
              </a:r>
            </a:p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1600" kern="1200" dirty="0">
                <a:solidFill>
                  <a:schemeClr val="bg1"/>
                </a:solidFill>
              </a:endParaRPr>
            </a:p>
            <a:p>
              <a:r>
                <a:rPr lang="pt-BR" sz="1600" dirty="0">
                  <a:solidFill>
                    <a:schemeClr val="bg1"/>
                  </a:solidFill>
                </a:rPr>
                <a:t>O Apache Spark é uma ferramenta de código aberto que utiliza armazenamento em memória cache, o que otimiza significativamente sua performance e permite o processamento rápido de grandes volumes de dados.</a:t>
              </a:r>
            </a:p>
            <a:p>
              <a:pPr lvl="0"/>
              <a:r>
                <a:rPr lang="pt-BR" sz="1600" dirty="0">
                  <a:solidFill>
                    <a:schemeClr val="bg1"/>
                  </a:solidFill>
                </a:rPr>
                <a:t> </a:t>
              </a:r>
            </a:p>
          </p:txBody>
        </p: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C6BEB483-49B4-AC8F-5623-ADCF959BC14E}"/>
                </a:ext>
              </a:extLst>
            </p:cNvPr>
            <p:cNvCxnSpPr/>
            <p:nvPr/>
          </p:nvCxnSpPr>
          <p:spPr>
            <a:xfrm>
              <a:off x="4462475" y="2704179"/>
              <a:ext cx="1002890" cy="0"/>
            </a:xfrm>
            <a:prstGeom prst="line">
              <a:avLst/>
            </a:prstGeom>
            <a:ln>
              <a:solidFill>
                <a:srgbClr val="70DDC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42D66DD-6C4B-4BFA-2856-6695F94ECDDF}"/>
              </a:ext>
            </a:extLst>
          </p:cNvPr>
          <p:cNvGrpSpPr/>
          <p:nvPr/>
        </p:nvGrpSpPr>
        <p:grpSpPr>
          <a:xfrm>
            <a:off x="10390005" y="2267657"/>
            <a:ext cx="1599595" cy="3170099"/>
            <a:chOff x="10439650" y="2267657"/>
            <a:chExt cx="1599595" cy="3170099"/>
          </a:xfrm>
        </p:grpSpPr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4A2ED4A-864B-CB13-100A-90961C875C5C}"/>
                </a:ext>
              </a:extLst>
            </p:cNvPr>
            <p:cNvSpPr txBox="1"/>
            <p:nvPr/>
          </p:nvSpPr>
          <p:spPr>
            <a:xfrm>
              <a:off x="10439650" y="2267657"/>
              <a:ext cx="1599595" cy="31700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600" kern="1200" dirty="0">
                  <a:solidFill>
                    <a:schemeClr val="bg1"/>
                  </a:solidFill>
                </a:rPr>
                <a:t>POWER BI</a:t>
              </a:r>
            </a:p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1600" kern="1200" dirty="0">
                <a:solidFill>
                  <a:schemeClr val="bg1"/>
                </a:solidFill>
              </a:endParaRPr>
            </a:p>
            <a:p>
              <a:pPr lvl="0"/>
              <a:r>
                <a:rPr lang="pt-BR" sz="1600" dirty="0">
                  <a:solidFill>
                    <a:schemeClr val="bg1"/>
                  </a:solidFill>
                </a:rPr>
                <a:t>Escolhemos o Power BI por sua interface intuitiva, integração com diversas fontes de dados e capacidade de atualização em tempo real.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FF5BAC15-6E3B-4C23-C1C7-B0B6F918122F}"/>
                </a:ext>
              </a:extLst>
            </p:cNvPr>
            <p:cNvCxnSpPr/>
            <p:nvPr/>
          </p:nvCxnSpPr>
          <p:spPr>
            <a:xfrm>
              <a:off x="10504331" y="2714729"/>
              <a:ext cx="1002890" cy="0"/>
            </a:xfrm>
            <a:prstGeom prst="line">
              <a:avLst/>
            </a:prstGeom>
            <a:ln>
              <a:solidFill>
                <a:srgbClr val="70DDC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tângulo 28" descr="Fluxograma">
            <a:extLst>
              <a:ext uri="{FF2B5EF4-FFF2-40B4-BE49-F238E27FC236}">
                <a16:creationId xmlns:a16="http://schemas.microsoft.com/office/drawing/2014/main" id="{A5E02225-99BE-B629-F4EA-3A2DA0006749}"/>
              </a:ext>
            </a:extLst>
          </p:cNvPr>
          <p:cNvSpPr/>
          <p:nvPr/>
        </p:nvSpPr>
        <p:spPr>
          <a:xfrm>
            <a:off x="2453259" y="1567713"/>
            <a:ext cx="657645" cy="72341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/>
          </a:p>
        </p:txBody>
      </p:sp>
      <p:sp>
        <p:nvSpPr>
          <p:cNvPr id="30" name="Retângulo 29" descr="Banco de dados">
            <a:extLst>
              <a:ext uri="{FF2B5EF4-FFF2-40B4-BE49-F238E27FC236}">
                <a16:creationId xmlns:a16="http://schemas.microsoft.com/office/drawing/2014/main" id="{59A67343-C119-87BE-4D09-A41C52E33AE3}"/>
              </a:ext>
            </a:extLst>
          </p:cNvPr>
          <p:cNvSpPr/>
          <p:nvPr/>
        </p:nvSpPr>
        <p:spPr>
          <a:xfrm>
            <a:off x="4295844" y="1594169"/>
            <a:ext cx="626474" cy="626474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/>
          </a:p>
        </p:txBody>
      </p:sp>
      <p:sp>
        <p:nvSpPr>
          <p:cNvPr id="31" name="Retângulo 30" descr="Eletricista">
            <a:extLst>
              <a:ext uri="{FF2B5EF4-FFF2-40B4-BE49-F238E27FC236}">
                <a16:creationId xmlns:a16="http://schemas.microsoft.com/office/drawing/2014/main" id="{9F4DE8EB-A8C5-43AD-9CA9-E1A4A973ED89}"/>
              </a:ext>
            </a:extLst>
          </p:cNvPr>
          <p:cNvSpPr/>
          <p:nvPr/>
        </p:nvSpPr>
        <p:spPr>
          <a:xfrm>
            <a:off x="10389483" y="1594169"/>
            <a:ext cx="609269" cy="609269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BR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BF2DB30-AA31-A0AC-CCB9-DE05097794A8}"/>
              </a:ext>
            </a:extLst>
          </p:cNvPr>
          <p:cNvGrpSpPr/>
          <p:nvPr/>
        </p:nvGrpSpPr>
        <p:grpSpPr>
          <a:xfrm>
            <a:off x="6525196" y="2269885"/>
            <a:ext cx="1929670" cy="3416320"/>
            <a:chOff x="6376811" y="2269885"/>
            <a:chExt cx="1929670" cy="3416320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C85DFE46-169E-9EFC-7653-D0171B69A134}"/>
                </a:ext>
              </a:extLst>
            </p:cNvPr>
            <p:cNvSpPr txBox="1"/>
            <p:nvPr/>
          </p:nvSpPr>
          <p:spPr>
            <a:xfrm>
              <a:off x="6376811" y="2269885"/>
              <a:ext cx="1929670" cy="34163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600" kern="1200" dirty="0">
                  <a:solidFill>
                    <a:schemeClr val="bg1"/>
                  </a:solidFill>
                </a:rPr>
                <a:t>PYTHON </a:t>
              </a:r>
            </a:p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1600" kern="1200" dirty="0">
                <a:solidFill>
                  <a:schemeClr val="bg1"/>
                </a:solidFill>
              </a:endParaRPr>
            </a:p>
            <a:p>
              <a:r>
                <a:rPr lang="pt-BR" sz="1600" dirty="0">
                  <a:solidFill>
                    <a:schemeClr val="bg1"/>
                  </a:solidFill>
                </a:rPr>
                <a:t>A escolha pelo Python é devido à sua simplicidade, versatilidade e vasto ecossistema de bibliotecas voltadas ao processamento e análise de dados, como Pandas e </a:t>
              </a:r>
              <a:r>
                <a:rPr lang="pt-BR" sz="1600" dirty="0" err="1">
                  <a:solidFill>
                    <a:schemeClr val="bg1"/>
                  </a:solidFill>
                </a:rPr>
                <a:t>PySpark</a:t>
              </a:r>
              <a:r>
                <a:rPr lang="pt-BR" sz="1600" dirty="0">
                  <a:solidFill>
                    <a:schemeClr val="bg1"/>
                  </a:solidFill>
                </a:rPr>
                <a:t> </a:t>
              </a:r>
            </a:p>
          </p:txBody>
        </p:sp>
        <p:cxnSp>
          <p:nvCxnSpPr>
            <p:cNvPr id="5" name="Conector Reto 23">
              <a:extLst>
                <a:ext uri="{FF2B5EF4-FFF2-40B4-BE49-F238E27FC236}">
                  <a16:creationId xmlns:a16="http://schemas.microsoft.com/office/drawing/2014/main" id="{AC1BBEB1-D778-E646-9ACD-3C44B3FF9D16}"/>
                </a:ext>
              </a:extLst>
            </p:cNvPr>
            <p:cNvCxnSpPr/>
            <p:nvPr/>
          </p:nvCxnSpPr>
          <p:spPr>
            <a:xfrm>
              <a:off x="6456192" y="2706407"/>
              <a:ext cx="1002890" cy="0"/>
            </a:xfrm>
            <a:prstGeom prst="line">
              <a:avLst/>
            </a:prstGeom>
            <a:ln>
              <a:solidFill>
                <a:srgbClr val="70DDC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47405881-5E08-C903-DCD1-C82022F2A541}"/>
              </a:ext>
            </a:extLst>
          </p:cNvPr>
          <p:cNvGrpSpPr/>
          <p:nvPr/>
        </p:nvGrpSpPr>
        <p:grpSpPr>
          <a:xfrm>
            <a:off x="8566149" y="2272073"/>
            <a:ext cx="1483323" cy="2185214"/>
            <a:chOff x="8714911" y="2272073"/>
            <a:chExt cx="1483323" cy="2185214"/>
          </a:xfrm>
        </p:grpSpPr>
        <p:cxnSp>
          <p:nvCxnSpPr>
            <p:cNvPr id="34" name="Conector Reto 27">
              <a:extLst>
                <a:ext uri="{FF2B5EF4-FFF2-40B4-BE49-F238E27FC236}">
                  <a16:creationId xmlns:a16="http://schemas.microsoft.com/office/drawing/2014/main" id="{B7E60A07-E3A0-4262-E816-E5D334AEC063}"/>
                </a:ext>
              </a:extLst>
            </p:cNvPr>
            <p:cNvCxnSpPr/>
            <p:nvPr/>
          </p:nvCxnSpPr>
          <p:spPr>
            <a:xfrm>
              <a:off x="8780306" y="2714729"/>
              <a:ext cx="1002890" cy="0"/>
            </a:xfrm>
            <a:prstGeom prst="line">
              <a:avLst/>
            </a:prstGeom>
            <a:ln>
              <a:solidFill>
                <a:srgbClr val="70DDC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3BD20ED-3FCB-6A2F-8AEF-C6015C906089}"/>
                </a:ext>
              </a:extLst>
            </p:cNvPr>
            <p:cNvSpPr txBox="1"/>
            <p:nvPr/>
          </p:nvSpPr>
          <p:spPr>
            <a:xfrm>
              <a:off x="8714911" y="2272073"/>
              <a:ext cx="1483323" cy="21852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600" dirty="0">
                  <a:solidFill>
                    <a:schemeClr val="bg1"/>
                  </a:solidFill>
                </a:rPr>
                <a:t>POSTGRESQL</a:t>
              </a:r>
              <a:endParaRPr lang="pt-BR" sz="1600" kern="1200" dirty="0">
                <a:solidFill>
                  <a:schemeClr val="bg1"/>
                </a:solidFill>
              </a:endParaRPr>
            </a:p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BR" sz="1600" kern="1200" dirty="0">
                <a:solidFill>
                  <a:schemeClr val="bg1"/>
                </a:solidFill>
              </a:endParaRPr>
            </a:p>
            <a:p>
              <a:pPr lvl="0"/>
              <a:r>
                <a:rPr lang="pt-BR" sz="1600" dirty="0">
                  <a:solidFill>
                    <a:schemeClr val="bg1"/>
                  </a:solidFill>
                </a:rPr>
                <a:t>Uma escolha de ferramenta de gerenciamento de dados robusta, confiável (ACID) e flexível. 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7" name="Imagem 36" descr="Ícone&#10;&#10;Descrição gerada automaticamente">
            <a:extLst>
              <a:ext uri="{FF2B5EF4-FFF2-40B4-BE49-F238E27FC236}">
                <a16:creationId xmlns:a16="http://schemas.microsoft.com/office/drawing/2014/main" id="{BD2FE2F2-61E5-B9BC-DDB5-7CB9C96462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4577" y="1665557"/>
            <a:ext cx="491966" cy="494422"/>
          </a:xfrm>
          <a:prstGeom prst="rect">
            <a:avLst/>
          </a:prstGeom>
        </p:spPr>
      </p:pic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A9D05113-A497-0F19-2F6F-CC4A89E13A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54810" y="1606110"/>
            <a:ext cx="578179" cy="5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19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8724277-D1BB-9956-12E2-752968FC568A}"/>
              </a:ext>
            </a:extLst>
          </p:cNvPr>
          <p:cNvSpPr/>
          <p:nvPr/>
        </p:nvSpPr>
        <p:spPr>
          <a:xfrm>
            <a:off x="31129" y="124514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5FA10F1-FF67-FA9C-DCB3-9F7F03F3DF04}"/>
              </a:ext>
            </a:extLst>
          </p:cNvPr>
          <p:cNvGrpSpPr/>
          <p:nvPr/>
        </p:nvGrpSpPr>
        <p:grpSpPr>
          <a:xfrm>
            <a:off x="9076764" y="6145306"/>
            <a:ext cx="3115235" cy="712694"/>
            <a:chOff x="9076764" y="6145306"/>
            <a:chExt cx="3115235" cy="712694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7754F711-87BF-517F-EECB-0FEFDD3FD440}"/>
                </a:ext>
              </a:extLst>
            </p:cNvPr>
            <p:cNvSpPr/>
            <p:nvPr/>
          </p:nvSpPr>
          <p:spPr>
            <a:xfrm>
              <a:off x="9076764" y="6145306"/>
              <a:ext cx="3115235" cy="71269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1F226C5C-615D-63F1-189E-BA9DCF1F1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59748" y="6335339"/>
              <a:ext cx="1670221" cy="477206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BFE64813-F26C-276D-9230-B458365A0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06" y="9005"/>
            <a:ext cx="7543778" cy="6822101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09B65CD-8D84-FD72-D023-6D91C570D665}"/>
              </a:ext>
            </a:extLst>
          </p:cNvPr>
          <p:cNvGrpSpPr/>
          <p:nvPr/>
        </p:nvGrpSpPr>
        <p:grpSpPr>
          <a:xfrm>
            <a:off x="149316" y="6251581"/>
            <a:ext cx="924086" cy="384570"/>
            <a:chOff x="6735336" y="4805167"/>
            <a:chExt cx="1533293" cy="63809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296042F-52BC-6A0B-F1AB-E3828074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7092255" y="5004283"/>
              <a:ext cx="312274" cy="312274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31C1123-6447-F4D8-34F6-B787BD873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48691" y="4805167"/>
              <a:ext cx="638099" cy="638099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98CA543B-84B8-BC9B-6D39-EF0D79A6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743615" y="5004283"/>
              <a:ext cx="312274" cy="312274"/>
            </a:xfrm>
            <a:prstGeom prst="rect">
              <a:avLst/>
            </a:prstGeom>
          </p:spPr>
        </p:pic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EADA5B-CC51-1292-D662-8D37E48E88A9}"/>
                </a:ext>
              </a:extLst>
            </p:cNvPr>
            <p:cNvCxnSpPr/>
            <p:nvPr/>
          </p:nvCxnSpPr>
          <p:spPr>
            <a:xfrm>
              <a:off x="6735336" y="5307980"/>
              <a:ext cx="15332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Forma Livre 14">
            <a:extLst>
              <a:ext uri="{FF2B5EF4-FFF2-40B4-BE49-F238E27FC236}">
                <a16:creationId xmlns:a16="http://schemas.microsoft.com/office/drawing/2014/main" id="{15916D75-983E-4284-4EB8-8C48A5758867}"/>
              </a:ext>
            </a:extLst>
          </p:cNvPr>
          <p:cNvSpPr/>
          <p:nvPr/>
        </p:nvSpPr>
        <p:spPr>
          <a:xfrm>
            <a:off x="8866094" y="3675530"/>
            <a:ext cx="1828800" cy="1828800"/>
          </a:xfrm>
          <a:custGeom>
            <a:avLst/>
            <a:gdLst>
              <a:gd name="connsiteX0" fmla="*/ 0 w 1828800"/>
              <a:gd name="connsiteY0" fmla="*/ 0 h 1828800"/>
              <a:gd name="connsiteX1" fmla="*/ 345141 w 1828800"/>
              <a:gd name="connsiteY1" fmla="*/ 0 h 1828800"/>
              <a:gd name="connsiteX2" fmla="*/ 345141 w 1828800"/>
              <a:gd name="connsiteY2" fmla="*/ 1434352 h 1828800"/>
              <a:gd name="connsiteX3" fmla="*/ 1828800 w 1828800"/>
              <a:gd name="connsiteY3" fmla="*/ 1434352 h 1828800"/>
              <a:gd name="connsiteX4" fmla="*/ 1828800 w 1828800"/>
              <a:gd name="connsiteY4" fmla="*/ 1828800 h 1828800"/>
              <a:gd name="connsiteX5" fmla="*/ 0 w 1828800"/>
              <a:gd name="connsiteY5" fmla="*/ 1828800 h 1828800"/>
              <a:gd name="connsiteX6" fmla="*/ 0 w 1828800"/>
              <a:gd name="connsiteY6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345141" y="0"/>
                </a:lnTo>
                <a:lnTo>
                  <a:pt x="345141" y="1434352"/>
                </a:lnTo>
                <a:lnTo>
                  <a:pt x="1828800" y="1434352"/>
                </a:ln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24" name="Forma Livre 23">
            <a:extLst>
              <a:ext uri="{FF2B5EF4-FFF2-40B4-BE49-F238E27FC236}">
                <a16:creationId xmlns:a16="http://schemas.microsoft.com/office/drawing/2014/main" id="{33BBE35B-2DA7-C521-5EAE-117EB68D6381}"/>
              </a:ext>
            </a:extLst>
          </p:cNvPr>
          <p:cNvSpPr/>
          <p:nvPr/>
        </p:nvSpPr>
        <p:spPr>
          <a:xfrm>
            <a:off x="5624944" y="1784796"/>
            <a:ext cx="1508107" cy="1530138"/>
          </a:xfrm>
          <a:custGeom>
            <a:avLst/>
            <a:gdLst>
              <a:gd name="connsiteX0" fmla="*/ 12096 w 1840896"/>
              <a:gd name="connsiteY0" fmla="*/ 0 h 1867789"/>
              <a:gd name="connsiteX1" fmla="*/ 1840896 w 1840896"/>
              <a:gd name="connsiteY1" fmla="*/ 0 h 1867789"/>
              <a:gd name="connsiteX2" fmla="*/ 1840896 w 1840896"/>
              <a:gd name="connsiteY2" fmla="*/ 1828800 h 1867789"/>
              <a:gd name="connsiteX3" fmla="*/ 1495755 w 1840896"/>
              <a:gd name="connsiteY3" fmla="*/ 1828800 h 1867789"/>
              <a:gd name="connsiteX4" fmla="*/ 1495755 w 1840896"/>
              <a:gd name="connsiteY4" fmla="*/ 638273 h 1867789"/>
              <a:gd name="connsiteX5" fmla="*/ 267819 w 1840896"/>
              <a:gd name="connsiteY5" fmla="*/ 1866209 h 1867789"/>
              <a:gd name="connsiteX6" fmla="*/ 267819 w 1840896"/>
              <a:gd name="connsiteY6" fmla="*/ 1866795 h 1867789"/>
              <a:gd name="connsiteX7" fmla="*/ 267233 w 1840896"/>
              <a:gd name="connsiteY7" fmla="*/ 1866795 h 1867789"/>
              <a:gd name="connsiteX8" fmla="*/ 266239 w 1840896"/>
              <a:gd name="connsiteY8" fmla="*/ 1867789 h 1867789"/>
              <a:gd name="connsiteX9" fmla="*/ 265246 w 1840896"/>
              <a:gd name="connsiteY9" fmla="*/ 1866795 h 1867789"/>
              <a:gd name="connsiteX10" fmla="*/ 1995 w 1840896"/>
              <a:gd name="connsiteY10" fmla="*/ 1866795 h 1867789"/>
              <a:gd name="connsiteX11" fmla="*/ 1995 w 1840896"/>
              <a:gd name="connsiteY11" fmla="*/ 1603545 h 1867789"/>
              <a:gd name="connsiteX12" fmla="*/ 0 w 1840896"/>
              <a:gd name="connsiteY12" fmla="*/ 1601550 h 1867789"/>
              <a:gd name="connsiteX13" fmla="*/ 1207102 w 1840896"/>
              <a:gd name="connsiteY13" fmla="*/ 394448 h 1867789"/>
              <a:gd name="connsiteX14" fmla="*/ 12096 w 1840896"/>
              <a:gd name="connsiteY14" fmla="*/ 394448 h 186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40896" h="1867789">
                <a:moveTo>
                  <a:pt x="12096" y="0"/>
                </a:moveTo>
                <a:lnTo>
                  <a:pt x="1840896" y="0"/>
                </a:lnTo>
                <a:lnTo>
                  <a:pt x="1840896" y="1828800"/>
                </a:lnTo>
                <a:lnTo>
                  <a:pt x="1495755" y="1828800"/>
                </a:lnTo>
                <a:lnTo>
                  <a:pt x="1495755" y="638273"/>
                </a:lnTo>
                <a:lnTo>
                  <a:pt x="267819" y="1866209"/>
                </a:lnTo>
                <a:lnTo>
                  <a:pt x="267819" y="1866795"/>
                </a:lnTo>
                <a:lnTo>
                  <a:pt x="267233" y="1866795"/>
                </a:lnTo>
                <a:lnTo>
                  <a:pt x="266239" y="1867789"/>
                </a:lnTo>
                <a:lnTo>
                  <a:pt x="265246" y="1866795"/>
                </a:lnTo>
                <a:lnTo>
                  <a:pt x="1995" y="1866795"/>
                </a:lnTo>
                <a:lnTo>
                  <a:pt x="1995" y="1603545"/>
                </a:lnTo>
                <a:lnTo>
                  <a:pt x="0" y="1601550"/>
                </a:lnTo>
                <a:lnTo>
                  <a:pt x="1207102" y="394448"/>
                </a:lnTo>
                <a:lnTo>
                  <a:pt x="12096" y="394448"/>
                </a:lnTo>
                <a:close/>
              </a:path>
            </a:pathLst>
          </a:custGeom>
          <a:solidFill>
            <a:srgbClr val="83F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E7FD885-6472-145E-E708-FED4C9DF2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581" y="180303"/>
            <a:ext cx="4814046" cy="2220555"/>
          </a:xfrm>
        </p:spPr>
        <p:txBody>
          <a:bodyPr anchor="ctr">
            <a:normAutofit/>
          </a:bodyPr>
          <a:lstStyle/>
          <a:p>
            <a:r>
              <a:rPr lang="pt-BR" b="1" i="1" dirty="0">
                <a:solidFill>
                  <a:schemeClr val="accent1"/>
                </a:solidFill>
              </a:rPr>
              <a:t>METADADOS E ESTRUTURA DOS DADOS</a:t>
            </a:r>
          </a:p>
        </p:txBody>
      </p:sp>
    </p:spTree>
    <p:extLst>
      <p:ext uri="{BB962C8B-B14F-4D97-AF65-F5344CB8AC3E}">
        <p14:creationId xmlns:p14="http://schemas.microsoft.com/office/powerpoint/2010/main" val="115123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3E7FD885-6472-145E-E708-FED4C9DF2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34" y="314036"/>
            <a:ext cx="11307329" cy="950083"/>
          </a:xfrm>
        </p:spPr>
        <p:txBody>
          <a:bodyPr anchor="ctr">
            <a:noAutofit/>
          </a:bodyPr>
          <a:lstStyle/>
          <a:p>
            <a:r>
              <a:rPr lang="pt-BR" b="1" i="1" dirty="0">
                <a:solidFill>
                  <a:schemeClr val="accent1"/>
                </a:solidFill>
              </a:rPr>
              <a:t>ORQUESTRAÇÃO DAS ETAPAS NO DATA LAKE</a:t>
            </a: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5FA10F1-FF67-FA9C-DCB3-9F7F03F3DF04}"/>
              </a:ext>
            </a:extLst>
          </p:cNvPr>
          <p:cNvGrpSpPr/>
          <p:nvPr/>
        </p:nvGrpSpPr>
        <p:grpSpPr>
          <a:xfrm>
            <a:off x="0" y="6327058"/>
            <a:ext cx="12192000" cy="530942"/>
            <a:chOff x="0" y="6327058"/>
            <a:chExt cx="12192000" cy="530942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7754F711-87BF-517F-EECB-0FEFDD3FD440}"/>
                </a:ext>
              </a:extLst>
            </p:cNvPr>
            <p:cNvSpPr/>
            <p:nvPr/>
          </p:nvSpPr>
          <p:spPr>
            <a:xfrm>
              <a:off x="0" y="6327058"/>
              <a:ext cx="12192000" cy="5309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1F226C5C-615D-63F1-189E-BA9DCF1F1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59748" y="6335339"/>
              <a:ext cx="1670221" cy="477206"/>
            </a:xfrm>
            <a:prstGeom prst="rect">
              <a:avLst/>
            </a:prstGeom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809B65CD-8D84-FD72-D023-6D91C570D665}"/>
              </a:ext>
            </a:extLst>
          </p:cNvPr>
          <p:cNvGrpSpPr/>
          <p:nvPr/>
        </p:nvGrpSpPr>
        <p:grpSpPr>
          <a:xfrm>
            <a:off x="216551" y="6386052"/>
            <a:ext cx="924086" cy="384570"/>
            <a:chOff x="6735336" y="4805167"/>
            <a:chExt cx="1533293" cy="63809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296042F-52BC-6A0B-F1AB-E38280745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7092255" y="5004283"/>
              <a:ext cx="312274" cy="312274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31C1123-6447-F4D8-34F6-B787BD873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48691" y="4805167"/>
              <a:ext cx="638099" cy="638099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98CA543B-84B8-BC9B-6D39-EF0D79A60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743615" y="5004283"/>
              <a:ext cx="312274" cy="312274"/>
            </a:xfrm>
            <a:prstGeom prst="rect">
              <a:avLst/>
            </a:prstGeom>
          </p:spPr>
        </p:pic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EADA5B-CC51-1292-D662-8D37E48E88A9}"/>
                </a:ext>
              </a:extLst>
            </p:cNvPr>
            <p:cNvCxnSpPr/>
            <p:nvPr/>
          </p:nvCxnSpPr>
          <p:spPr>
            <a:xfrm>
              <a:off x="6735336" y="5307980"/>
              <a:ext cx="15332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2D55302-3BF7-F376-359D-DA8FAFDE59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823" y="1174173"/>
            <a:ext cx="9944100" cy="4648200"/>
          </a:xfrm>
          <a:prstGeom prst="roundRect">
            <a:avLst>
              <a:gd name="adj" fmla="val 4446"/>
            </a:avLst>
          </a:prstGeom>
          <a:effectLst>
            <a:outerShdw blurRad="225135" algn="ctr" rotWithShape="0">
              <a:prstClr val="black">
                <a:alpha val="28206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4549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6E7E967-5E72-6661-182D-E59D0564B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633850" cy="684000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3E7FD885-6472-145E-E708-FED4C9DF2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542" y="646545"/>
            <a:ext cx="3034146" cy="950083"/>
          </a:xfrm>
        </p:spPr>
        <p:txBody>
          <a:bodyPr anchor="ctr">
            <a:noAutofit/>
          </a:bodyPr>
          <a:lstStyle/>
          <a:p>
            <a:r>
              <a:rPr lang="pt-BR" b="1" i="1" dirty="0">
                <a:solidFill>
                  <a:schemeClr val="accent1"/>
                </a:solidFill>
              </a:rPr>
              <a:t>SOLUÇÃO PROPOSTA</a:t>
            </a:r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E13EC600-CE2A-369F-30AC-43FE3119FE3D}"/>
              </a:ext>
            </a:extLst>
          </p:cNvPr>
          <p:cNvSpPr/>
          <p:nvPr/>
        </p:nvSpPr>
        <p:spPr>
          <a:xfrm>
            <a:off x="6719455" y="2396836"/>
            <a:ext cx="4987636" cy="3505200"/>
          </a:xfrm>
          <a:prstGeom prst="roundRect">
            <a:avLst>
              <a:gd name="adj" fmla="val 4019"/>
            </a:avLst>
          </a:prstGeom>
          <a:solidFill>
            <a:schemeClr val="bg1"/>
          </a:solidFill>
          <a:ln>
            <a:noFill/>
          </a:ln>
          <a:effectLst>
            <a:outerShdw blurRad="143786" algn="ctr" rotWithShape="0">
              <a:prstClr val="black">
                <a:alpha val="23092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1022456-2E1F-359C-D3F3-A08684E0520B}"/>
              </a:ext>
            </a:extLst>
          </p:cNvPr>
          <p:cNvGrpSpPr/>
          <p:nvPr/>
        </p:nvGrpSpPr>
        <p:grpSpPr>
          <a:xfrm>
            <a:off x="6851924" y="2525892"/>
            <a:ext cx="4730475" cy="3261320"/>
            <a:chOff x="6747073" y="2815769"/>
            <a:chExt cx="4320679" cy="2978796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67838C9-5C4D-58DB-0C6F-0CC8D3BF8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7073" y="2815769"/>
              <a:ext cx="4306824" cy="1776564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31ECEC3A-D5C8-2925-6E88-21119370A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0928" y="4793230"/>
              <a:ext cx="4306824" cy="1001335"/>
            </a:xfrm>
            <a:prstGeom prst="rect">
              <a:avLst/>
            </a:prstGeom>
          </p:spPr>
        </p:pic>
      </p:grp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D65828DF-DDE4-0780-D7BD-98D7296F62FA}"/>
              </a:ext>
            </a:extLst>
          </p:cNvPr>
          <p:cNvCxnSpPr>
            <a:cxnSpLocks/>
          </p:cNvCxnSpPr>
          <p:nvPr/>
        </p:nvCxnSpPr>
        <p:spPr>
          <a:xfrm flipH="1">
            <a:off x="7057566" y="1093097"/>
            <a:ext cx="1711413" cy="0"/>
          </a:xfrm>
          <a:prstGeom prst="line">
            <a:avLst/>
          </a:prstGeom>
          <a:ln>
            <a:solidFill>
              <a:srgbClr val="63C2B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4A4C73EB-D024-E7E8-71F7-E479A7CE2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545" y="1798076"/>
            <a:ext cx="4328296" cy="40479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1600" dirty="0"/>
              <a:t>Captura de dados da API em tempo real (Previsão)</a:t>
            </a:r>
          </a:p>
          <a:p>
            <a:pPr marL="0" indent="0">
              <a:buNone/>
            </a:pPr>
            <a:endParaRPr lang="pt-BR" sz="1600" dirty="0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884A5893-A4BB-CCB1-D277-F5E0CBC3925F}"/>
              </a:ext>
            </a:extLst>
          </p:cNvPr>
          <p:cNvGrpSpPr/>
          <p:nvPr/>
        </p:nvGrpSpPr>
        <p:grpSpPr>
          <a:xfrm>
            <a:off x="10150369" y="6433795"/>
            <a:ext cx="1842041" cy="254524"/>
            <a:chOff x="5143500" y="3143250"/>
            <a:chExt cx="4136061" cy="571500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0638267-9012-DABB-6EEB-6B6F4CD4E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3500" y="3143250"/>
              <a:ext cx="1905000" cy="571500"/>
            </a:xfrm>
            <a:prstGeom prst="rect">
              <a:avLst/>
            </a:prstGeom>
          </p:spPr>
        </p:pic>
        <p:pic>
          <p:nvPicPr>
            <p:cNvPr id="23" name="Gráfico 22">
              <a:extLst>
                <a:ext uri="{FF2B5EF4-FFF2-40B4-BE49-F238E27FC236}">
                  <a16:creationId xmlns:a16="http://schemas.microsoft.com/office/drawing/2014/main" id="{8E23F51A-18CE-E95E-762D-0128E803C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92640" y="3151005"/>
              <a:ext cx="2486921" cy="506595"/>
            </a:xfrm>
            <a:prstGeom prst="rect">
              <a:avLst/>
            </a:prstGeom>
          </p:spPr>
        </p:pic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D6E65DE5-9FBB-A428-98AC-50DA7BEBA359}"/>
                </a:ext>
              </a:extLst>
            </p:cNvPr>
            <p:cNvCxnSpPr/>
            <p:nvPr/>
          </p:nvCxnSpPr>
          <p:spPr>
            <a:xfrm>
              <a:off x="6692530" y="3160645"/>
              <a:ext cx="0" cy="543339"/>
            </a:xfrm>
            <a:prstGeom prst="line">
              <a:avLst/>
            </a:prstGeom>
            <a:ln w="952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52414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638</Words>
  <Application>Microsoft Office PowerPoint</Application>
  <PresentationFormat>Widescreen</PresentationFormat>
  <Paragraphs>81</Paragraphs>
  <Slides>14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Calibri Light</vt:lpstr>
      <vt:lpstr>Tema do Office</vt:lpstr>
      <vt:lpstr>Monitoramento de linhas de transporte  e fluxo de pessoas na cidade de  São Paulo - SP</vt:lpstr>
      <vt:lpstr>CONTEX TUALI ZAÇÃO</vt:lpstr>
      <vt:lpstr>OBJETIVO</vt:lpstr>
      <vt:lpstr>OUTPUTS DESEJÁVEIS</vt:lpstr>
      <vt:lpstr>ARQUITETURA DO PROJETO</vt:lpstr>
      <vt:lpstr>ESCOLHA DE FERRAMENTAS OPEN SOURCE</vt:lpstr>
      <vt:lpstr>METADADOS E ESTRUTURA DOS DADOS</vt:lpstr>
      <vt:lpstr>ORQUESTRAÇÃO DAS ETAPAS NO DATA LAKE</vt:lpstr>
      <vt:lpstr>SOLUÇÃO PROPOSTA</vt:lpstr>
      <vt:lpstr>SOLUÇÃO PROPOSTA</vt:lpstr>
      <vt:lpstr>Apresentação do PowerPoint</vt:lpstr>
      <vt:lpstr>Apresentação do PowerPoint</vt:lpstr>
      <vt:lpstr>Apresentação do PowerPoint</vt:lpstr>
      <vt:lpstr>APRENDIZADOS E DIFICULDADES NO PROJETO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Monitoramento de linhas de transporte  e fluxo de pessoas na cidade de  São Paulo - SP</dc:title>
  <dc:creator>Vanessa Dutra</dc:creator>
  <cp:lastModifiedBy>Priscila da Silva Pereira</cp:lastModifiedBy>
  <cp:revision>17</cp:revision>
  <dcterms:created xsi:type="dcterms:W3CDTF">2024-10-30T11:54:10Z</dcterms:created>
  <dcterms:modified xsi:type="dcterms:W3CDTF">2024-11-04T21:17:40Z</dcterms:modified>
</cp:coreProperties>
</file>